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72" r:id="rId7"/>
    <p:sldId id="263" r:id="rId8"/>
    <p:sldId id="264" r:id="rId9"/>
    <p:sldId id="266" r:id="rId10"/>
    <p:sldId id="267" r:id="rId11"/>
    <p:sldId id="268" r:id="rId12"/>
    <p:sldId id="271" r:id="rId13"/>
    <p:sldId id="265" r:id="rId14"/>
    <p:sldId id="26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3" autoAdjust="0"/>
    <p:restoredTop sz="94078" autoAdjust="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89093-A758-4005-9B44-2B9EE289718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577A5-587F-4B15-B83C-662EC93004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F5B34E-48CD-4295-8519-950E2268D1D9}" type="datetimeFigureOut">
              <a:rPr lang="ko-KR" altLang="en-US" smtClean="0"/>
              <a:pPr/>
              <a:t>2011-08-01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AB5C42-D13C-4020-A5C1-5B5CA208A0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" TargetMode="External"/><Relationship Id="rId7" Type="http://schemas.openxmlformats.org/officeDocument/2006/relationships/hyperlink" Target="http://library.thinkquest.org/22584/tmh3004.htm" TargetMode="External"/><Relationship Id="rId2" Type="http://schemas.openxmlformats.org/officeDocument/2006/relationships/hyperlink" Target="http://100.naver.com/100.nhn?docid=156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n.naver.com/qna/detail.nhn?d1id=13&amp;dirId=130103&amp;docId=37440833&amp;qb=7J207KeR7Yq47J2465Ok7J2YIOqzseyFiA==&amp;enc=utf8&amp;section=kin&amp;rank=2&amp;search_sort=0&amp;spq=0&amp;pid=gAYpXF5Y7vZssu8z/4ossc--028212&amp;sid=TivpoPPhKk4AAE8j6Ps" TargetMode="External"/><Relationship Id="rId5" Type="http://schemas.openxmlformats.org/officeDocument/2006/relationships/hyperlink" Target="http://kin.naver.com/qna/detail.nhn?d1id=13&amp;dirId=130103&amp;docId=37789301&amp;qb=6rKp7J6Q6rOx7IWI&amp;enc=utf8&amp;section=kin&amp;rank=1&amp;search_sort=0&amp;spq=0&amp;pid=gAYg9c5Y7vdsstkQ9DNssc--466081&amp;sid=TivT8fPhKk4AAGpj2r0" TargetMode="External"/><Relationship Id="rId4" Type="http://schemas.openxmlformats.org/officeDocument/2006/relationships/hyperlink" Target="http://user.chollian.net/~kimig01/math_study/math_story/mark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480048" cy="1512168"/>
          </a:xfrm>
        </p:spPr>
        <p:txBody>
          <a:bodyPr/>
          <a:lstStyle/>
          <a:p>
            <a:r>
              <a:rPr lang="ko-KR" altLang="en-US" dirty="0" smtClean="0"/>
              <a:t>여러 가지 곱셈방법 탐구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80048" cy="10801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제주북초등학교 영재학급</a:t>
            </a:r>
            <a:endParaRPr lang="en-US" altLang="ko-KR" dirty="0" smtClean="0"/>
          </a:p>
          <a:p>
            <a:r>
              <a:rPr lang="en-US" altLang="ko-KR" dirty="0" smtClean="0"/>
              <a:t>6</a:t>
            </a:r>
            <a:r>
              <a:rPr lang="ko-KR" altLang="en-US" dirty="0" smtClean="0"/>
              <a:t>학년 김영웅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격자 곱셈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4" name="내용 개체 틀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4363096" cy="4525963"/>
          </a:xfrm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1234x56)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옆에 있는 그림과 같이 선을 그어 넣는다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격자곱셈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4" name="내용 개체 틀 3" descr="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3"/>
            <a:ext cx="4033183" cy="3620902"/>
          </a:xfrm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ko-KR" altLang="en-US" dirty="0" smtClean="0"/>
              <a:t>선의 교차점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빨간색 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묶는다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파란색 선</a:t>
            </a:r>
            <a:r>
              <a:rPr lang="en-US" altLang="ko-KR" dirty="0" smtClean="0"/>
              <a:t>).</a:t>
            </a:r>
          </a:p>
          <a:p>
            <a:pPr marL="342900" indent="-342900">
              <a:buAutoNum type="arabicPeriod" startAt="2"/>
            </a:pPr>
            <a:r>
              <a:rPr lang="ko-KR" altLang="en-US" dirty="0" smtClean="0"/>
              <a:t>각 묶음마다 교차점의 수를 센다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ko-KR" altLang="en-US" dirty="0" smtClean="0"/>
              <a:t>첫 번째 묶음에는 </a:t>
            </a:r>
            <a:r>
              <a:rPr lang="en-US" altLang="ko-KR" dirty="0" smtClean="0"/>
              <a:t>10000, </a:t>
            </a:r>
            <a:r>
              <a:rPr lang="ko-KR" altLang="en-US" dirty="0" smtClean="0"/>
              <a:t>두 번째 묶음은 </a:t>
            </a:r>
            <a:r>
              <a:rPr lang="en-US" altLang="ko-KR" dirty="0" smtClean="0"/>
              <a:t>1000, </a:t>
            </a:r>
            <a:r>
              <a:rPr lang="ko-KR" altLang="en-US" dirty="0" smtClean="0"/>
              <a:t>세 번째 묶음은 </a:t>
            </a:r>
            <a:r>
              <a:rPr lang="en-US" altLang="ko-KR" dirty="0" smtClean="0"/>
              <a:t>100....</a:t>
            </a:r>
            <a:r>
              <a:rPr lang="ko-KR" altLang="en-US" dirty="0" smtClean="0"/>
              <a:t>이렇게 곱해주고 그 수들을 모두 더한다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ko-KR" altLang="en-US" dirty="0" smtClean="0"/>
              <a:t>그러면 결과적으로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1234x56=20x10000+39x1000+28x100+17x10+6x1</a:t>
            </a:r>
          </a:p>
          <a:p>
            <a:pPr marL="342900" indent="-342900"/>
            <a:r>
              <a:rPr lang="en-US" altLang="ko-KR" dirty="0" smtClean="0"/>
              <a:t>              =69104</a:t>
            </a:r>
          </a:p>
          <a:p>
            <a:pPr marL="342900" indent="-342900"/>
            <a:r>
              <a:rPr lang="en-US" altLang="ko-KR" dirty="0" smtClean="0"/>
              <a:t>1234x56=69104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7467600" cy="2927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462"/>
                <a:gridCol w="6996138"/>
              </a:tblGrid>
              <a:tr h="428628">
                <a:tc>
                  <a:txBody>
                    <a:bodyPr/>
                    <a:lstStyle/>
                    <a:p>
                      <a:pPr marL="514350" indent="-514350" latinLnBrk="1"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1.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dirty="0" smtClean="0"/>
                        <a:t>    </a:t>
                      </a:r>
                      <a:r>
                        <a:rPr lang="en-US" altLang="ko-KR" sz="2000" dirty="0" smtClean="0"/>
                        <a:t>87  </a:t>
                      </a:r>
                      <a:r>
                        <a:rPr lang="en-US" altLang="ko-KR" sz="2000" dirty="0" smtClean="0"/>
                        <a:t>    x     86</a:t>
                      </a:r>
                      <a:endParaRPr lang="ko-KR" altLang="en-US" sz="2000" dirty="0" smtClean="0"/>
                    </a:p>
                  </a:txBody>
                  <a:tcPr/>
                </a:tc>
              </a:tr>
              <a:tr h="563868"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2.</a:t>
                      </a:r>
                      <a:r>
                        <a:rPr lang="en-US" altLang="ko-KR" sz="2000" baseline="0" dirty="0" smtClean="0">
                          <a:solidFill>
                            <a:srgbClr val="99CCFF"/>
                          </a:solidFill>
                        </a:rPr>
                        <a:t> 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/>
                        <a:t>100-87</a:t>
                      </a:r>
                      <a:r>
                        <a:rPr lang="en-US" altLang="ko-KR" sz="2000" baseline="0" dirty="0" smtClean="0"/>
                        <a:t>  </a:t>
                      </a:r>
                      <a:r>
                        <a:rPr lang="en-US" altLang="ko-KR" sz="2000" baseline="0" dirty="0" smtClean="0"/>
                        <a:t>    </a:t>
                      </a:r>
                      <a:r>
                        <a:rPr lang="en-US" altLang="ko-KR" sz="2000" dirty="0" smtClean="0"/>
                        <a:t>100-86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/>
                        <a:t>    </a:t>
                      </a:r>
                      <a:r>
                        <a:rPr lang="en-US" altLang="ko-KR" sz="2000" baseline="0" dirty="0" smtClean="0"/>
                        <a:t>  </a:t>
                      </a:r>
                      <a:r>
                        <a:rPr lang="en-US" altLang="ko-KR" sz="2000" dirty="0" smtClean="0"/>
                        <a:t>↓                </a:t>
                      </a:r>
                      <a:r>
                        <a:rPr lang="en-US" altLang="ko-KR" sz="2000" dirty="0" smtClean="0"/>
                        <a:t>↓</a:t>
                      </a:r>
                      <a:endParaRPr lang="ko-KR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3</a:t>
                      </a: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.</a:t>
                      </a:r>
                      <a:endParaRPr lang="ko-KR" altLang="en-US" sz="2000" dirty="0">
                        <a:solidFill>
                          <a:srgbClr val="99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/>
                        <a:t>     13     </a:t>
                      </a: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dirty="0" smtClean="0"/>
                        <a:t>+  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dirty="0" smtClean="0"/>
                        <a:t>  </a:t>
                      </a:r>
                      <a:r>
                        <a:rPr lang="en-US" altLang="ko-KR" sz="2000" dirty="0" smtClean="0"/>
                        <a:t>14</a:t>
                      </a:r>
                      <a:r>
                        <a:rPr lang="en-US" altLang="ko-KR" sz="2000" baseline="0" dirty="0" smtClean="0"/>
                        <a:t>     =27→</a:t>
                      </a:r>
                      <a:r>
                        <a:rPr lang="en-US" altLang="ko-KR" sz="2000" baseline="0" dirty="0" smtClean="0">
                          <a:solidFill>
                            <a:srgbClr val="99CCFF"/>
                          </a:solidFill>
                        </a:rPr>
                        <a:t>4</a:t>
                      </a: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.</a:t>
                      </a:r>
                      <a:r>
                        <a:rPr lang="en-US" altLang="ko-KR" sz="2000" dirty="0" smtClean="0"/>
                        <a:t>100-27x100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baseline="0" dirty="0" smtClean="0"/>
                        <a:t>      </a:t>
                      </a:r>
                      <a:r>
                        <a:rPr lang="en-US" altLang="ko-KR" sz="2000" dirty="0" smtClean="0"/>
                        <a:t>↓               </a:t>
                      </a:r>
                      <a:r>
                        <a:rPr lang="en-US" altLang="ko-KR" sz="2000" dirty="0" smtClean="0"/>
                        <a:t> ↓                   =7300</a:t>
                      </a:r>
                      <a:endParaRPr lang="en-US" altLang="ko-KR" sz="2000" baseline="0" dirty="0" smtClean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5.</a:t>
                      </a:r>
                      <a:endParaRPr lang="ko-KR" altLang="en-US" sz="2000" dirty="0">
                        <a:solidFill>
                          <a:srgbClr val="99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/>
                        <a:t>     13</a:t>
                      </a:r>
                      <a:r>
                        <a:rPr lang="en-US" altLang="ko-KR" sz="2000" baseline="0" dirty="0" smtClean="0"/>
                        <a:t>      </a:t>
                      </a:r>
                      <a:r>
                        <a:rPr lang="en-US" altLang="ko-KR" sz="2000" baseline="0" dirty="0" smtClean="0"/>
                        <a:t>x     14     </a:t>
                      </a:r>
                      <a:r>
                        <a:rPr lang="en-US" altLang="ko-KR" sz="2000" baseline="0" dirty="0" smtClean="0"/>
                        <a:t>=</a:t>
                      </a:r>
                      <a:r>
                        <a:rPr lang="en-US" altLang="ko-KR" sz="2000" baseline="0" dirty="0" smtClean="0"/>
                        <a:t>182           </a:t>
                      </a:r>
                      <a:r>
                        <a:rPr lang="en-US" altLang="ko-KR" sz="2000" dirty="0" smtClean="0"/>
                        <a:t>↓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baseline="0" dirty="0" smtClean="0"/>
                        <a:t>                                </a:t>
                      </a:r>
                      <a:r>
                        <a:rPr lang="en-US" altLang="ko-KR" sz="2000" baseline="0" dirty="0" smtClean="0">
                          <a:solidFill>
                            <a:srgbClr val="99CCFF"/>
                          </a:solidFill>
                        </a:rPr>
                        <a:t>   </a:t>
                      </a:r>
                      <a:r>
                        <a:rPr lang="en-US" altLang="ko-KR" sz="2000" dirty="0" smtClean="0"/>
                        <a:t>↓             ↓</a:t>
                      </a:r>
                      <a:endParaRPr lang="ko-KR" altLang="en-US" sz="20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endParaRPr lang="ko-KR" altLang="en-US" sz="2000" dirty="0">
                        <a:solidFill>
                          <a:srgbClr val="99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None/>
                      </a:pPr>
                      <a:r>
                        <a:rPr lang="en-US" altLang="ko-KR" sz="2000" dirty="0" smtClean="0"/>
                        <a:t>                             </a:t>
                      </a:r>
                      <a:r>
                        <a:rPr lang="en-US" altLang="ko-KR" sz="2000" dirty="0" smtClean="0">
                          <a:solidFill>
                            <a:srgbClr val="99CCFF"/>
                          </a:solidFill>
                        </a:rPr>
                        <a:t>6.</a:t>
                      </a:r>
                      <a:r>
                        <a:rPr lang="en-US" altLang="ko-KR" sz="2000" dirty="0" smtClean="0"/>
                        <a:t> 182    + 7300 =7482 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35769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곱할 두 수를 적는다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각각 두 수를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에서 뺀다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3.   100</a:t>
            </a:r>
            <a:r>
              <a:rPr lang="ko-KR" altLang="en-US" dirty="0" smtClean="0"/>
              <a:t>에서 빼고 남은 수를 더한다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4.   </a:t>
            </a:r>
            <a:r>
              <a:rPr lang="ko-KR" altLang="en-US" dirty="0" smtClean="0"/>
              <a:t>그 수만큼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을 빼고 </a:t>
            </a:r>
            <a:r>
              <a:rPr lang="en-US" altLang="ko-KR" dirty="0" smtClean="0"/>
              <a:t>x100</a:t>
            </a:r>
            <a:r>
              <a:rPr lang="ko-KR" altLang="en-US" dirty="0" smtClean="0"/>
              <a:t>을 한다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5.   </a:t>
            </a:r>
            <a:r>
              <a:rPr lang="en-US" altLang="ko-KR" dirty="0" smtClean="0">
                <a:solidFill>
                  <a:srgbClr val="99CCFF"/>
                </a:solidFill>
              </a:rPr>
              <a:t>2.</a:t>
            </a:r>
            <a:r>
              <a:rPr lang="ko-KR" altLang="en-US" dirty="0" smtClean="0"/>
              <a:t>에서 나온 두 수을 곱한다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6.   </a:t>
            </a:r>
            <a:r>
              <a:rPr lang="ko-KR" altLang="en-US" dirty="0" smtClean="0"/>
              <a:t>곱한 수에 </a:t>
            </a:r>
            <a:r>
              <a:rPr lang="en-US" altLang="ko-KR" dirty="0" smtClean="0">
                <a:solidFill>
                  <a:srgbClr val="99CCFF"/>
                </a:solidFill>
              </a:rPr>
              <a:t>4.</a:t>
            </a:r>
            <a:r>
              <a:rPr lang="ko-KR" altLang="en-US" dirty="0" smtClean="0"/>
              <a:t>의 계산 결과를 더한다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그 밖의 </a:t>
            </a:r>
            <a:r>
              <a:rPr lang="ko-KR" altLang="en-US" sz="3600" dirty="0" smtClean="0"/>
              <a:t>곱셈방법</a:t>
            </a:r>
            <a:r>
              <a:rPr lang="en-US" altLang="ko-KR" sz="3600" dirty="0" smtClean="0">
                <a:latin typeface="+mj-ea"/>
              </a:rPr>
              <a:t> (</a:t>
            </a:r>
            <a:r>
              <a:rPr lang="ko-KR" altLang="en-US" sz="3600" dirty="0" smtClean="0">
                <a:latin typeface="+mj-ea"/>
              </a:rPr>
              <a:t>인도인의 </a:t>
            </a:r>
            <a:r>
              <a:rPr lang="ko-KR" altLang="en-US" sz="3600" dirty="0" smtClean="0">
                <a:latin typeface="+mj-ea"/>
              </a:rPr>
              <a:t>곱셈법</a:t>
            </a:r>
            <a:r>
              <a:rPr lang="en-US" altLang="ko-KR" sz="3600" dirty="0" smtClean="0">
                <a:latin typeface="+mj-ea"/>
              </a:rPr>
              <a:t>)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프로젝트를 마치면서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ko-KR" altLang="en-US" dirty="0" smtClean="0"/>
              <a:t>  실험을 하면서 금방 곱셈을 배운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학생들에게 네이피어의 막대를 이용한 곱셈방법과 격자곱셈을 가르치는 게 가장 힘들었다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</a:t>
            </a:r>
            <a:r>
              <a:rPr lang="ko-KR" altLang="en-US" dirty="0" smtClean="0"/>
              <a:t>학생들 모두가 </a:t>
            </a:r>
            <a:r>
              <a:rPr lang="ko-KR" altLang="en-US" dirty="0" smtClean="0"/>
              <a:t>나를 잘 따라주었기 때문에 실험을 성공하였고 실험에 참여해준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학생들에게 고맙다는 말을  전한다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ko-KR" altLang="en-US" sz="1400" dirty="0" smtClean="0"/>
              <a:t>나카무라 기사쿠 저 술술술</a:t>
            </a:r>
            <a:r>
              <a:rPr lang="en-US" altLang="ko-KR" sz="1400" dirty="0" smtClean="0"/>
              <a:t>~</a:t>
            </a:r>
            <a:r>
              <a:rPr lang="ko-KR" altLang="en-US" sz="1400" dirty="0" smtClean="0"/>
              <a:t>수학</a:t>
            </a:r>
            <a:endParaRPr lang="en-US" altLang="ko-KR" sz="1400" dirty="0" smtClean="0">
              <a:hlinkClick r:id="rId2"/>
            </a:endParaRPr>
          </a:p>
          <a:p>
            <a:r>
              <a:rPr lang="ko-KR" altLang="en-US" sz="1400" dirty="0" smtClean="0">
                <a:hlinkClick r:id="rId2"/>
              </a:rPr>
              <a:t>곱셈 </a:t>
            </a:r>
            <a:r>
              <a:rPr lang="en-US" altLang="ko-KR" sz="1400" dirty="0" smtClean="0">
                <a:hlinkClick r:id="rId2"/>
              </a:rPr>
              <a:t>[multiplication ]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| </a:t>
            </a:r>
            <a:r>
              <a:rPr lang="ko-KR" altLang="en-US" sz="1400" dirty="0" smtClean="0">
                <a:hlinkClick r:id="rId3"/>
              </a:rPr>
              <a:t>네이버 백과사전</a:t>
            </a:r>
            <a:endParaRPr lang="en-US" altLang="ko-KR" sz="1400" dirty="0" smtClean="0"/>
          </a:p>
          <a:p>
            <a:r>
              <a:rPr lang="en-US" altLang="ko-KR" sz="1400" dirty="0" smtClean="0">
                <a:hlinkClick r:id="rId4"/>
              </a:rPr>
              <a:t>http://user.chollian.net/~kimig01/math_study/math_story/mark.htm</a:t>
            </a:r>
            <a:endParaRPr lang="en-US" altLang="ko-KR" sz="1400" dirty="0" smtClean="0"/>
          </a:p>
          <a:p>
            <a:r>
              <a:rPr lang="hsb-DE" altLang="ko-KR" sz="1400" dirty="0" smtClean="0">
                <a:hlinkClick r:id="rId5"/>
              </a:rPr>
              <a:t>http://kin.naver.com/qna/detail.nhn?d1id=13&amp;dirId=130103&amp;docId=37789301&amp;qb=6rKp7J6Q6rOx7IWI&amp;enc=utf8&amp;section=kin&amp;rank=1&amp;search_sort=0&amp;spq=0&amp;pid=gAYg9c5Y7vdsstkQ9DNssc--466081&amp;sid=TivT8fPhKk4AAGpj2r0</a:t>
            </a:r>
          </a:p>
          <a:p>
            <a:r>
              <a:rPr lang="hsb-DE" altLang="ko-KR" sz="1400" dirty="0" smtClean="0">
                <a:hlinkClick r:id="rId6"/>
              </a:rPr>
              <a:t>http://kin.naver.com/qna/detail.nhn?d1id=13&amp;dirId=130103&amp;docId=37440833&amp;qb=7J207KeR7Yq47J2465Ok7J2YIOqzseyFiA==&amp;enc=utf8&amp;section=kin&amp;rank=2&amp;search_sort=0&amp;spq=0&amp;pid=gAYpXF5Y7vZssu8z/4ossc--</a:t>
            </a:r>
            <a:r>
              <a:rPr lang="hsb-DE" altLang="ko-KR" sz="1400" dirty="0" smtClean="0">
                <a:hlinkClick r:id="rId6"/>
              </a:rPr>
              <a:t>028212&amp;sid=TivpoPPhKk4AAE8j6Ps</a:t>
            </a:r>
            <a:endParaRPr lang="hsb-DE" altLang="ko-KR" sz="1400" dirty="0" smtClean="0"/>
          </a:p>
          <a:p>
            <a:r>
              <a:rPr lang="en-US" sz="1400" dirty="0" smtClean="0">
                <a:hlinkClick r:id="rId7"/>
              </a:rPr>
              <a:t>http://library.thinkquest.org/22584/tmh3004.htm</a:t>
            </a:r>
            <a:endParaRPr lang="hsb-DE" altLang="ko-KR" sz="14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714348" y="4000504"/>
            <a:ext cx="658577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0926" indent="-514350"/>
            <a:r>
              <a:rPr lang="ko-KR" altLang="en-US" sz="4600" b="1" dirty="0" smtClean="0">
                <a:latin typeface="+mj-ea"/>
                <a:ea typeface="+mj-ea"/>
              </a:rPr>
              <a:t>실험에 도움을 주신 분들</a:t>
            </a:r>
            <a:endParaRPr lang="en-US" altLang="ko-KR" sz="4600" b="1" dirty="0" smtClean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8577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김영건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초등학교</a:t>
            </a:r>
            <a:r>
              <a:rPr lang="en-US" altLang="ko-KR" dirty="0" smtClean="0"/>
              <a:t>3), </a:t>
            </a:r>
            <a:r>
              <a:rPr lang="ko-KR" altLang="en-US" dirty="0" smtClean="0"/>
              <a:t>김형남</a:t>
            </a:r>
            <a:r>
              <a:rPr lang="en-US" altLang="ko-KR" dirty="0" smtClean="0"/>
              <a:t> (</a:t>
            </a:r>
            <a:r>
              <a:rPr lang="ko-KR" altLang="en-US" dirty="0" smtClean="0"/>
              <a:t>초등학교</a:t>
            </a:r>
            <a:r>
              <a:rPr lang="en-US" altLang="ko-KR" dirty="0" smtClean="0"/>
              <a:t>3), </a:t>
            </a:r>
            <a:r>
              <a:rPr lang="ko-KR" altLang="en-US" dirty="0" smtClean="0"/>
              <a:t>이민형</a:t>
            </a:r>
            <a:r>
              <a:rPr lang="en-US" altLang="ko-KR" dirty="0" smtClean="0"/>
              <a:t> (</a:t>
            </a:r>
            <a:r>
              <a:rPr lang="ko-KR" altLang="en-US" dirty="0" smtClean="0"/>
              <a:t>초등학교</a:t>
            </a:r>
            <a:r>
              <a:rPr lang="en-US" altLang="ko-KR" dirty="0" smtClean="0"/>
              <a:t>3),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이 주제를 선정하게 된 동기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곱셈의 뜻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일반적인 곱셈방법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곱셈의 </a:t>
            </a:r>
            <a:r>
              <a:rPr lang="ko-KR" altLang="en-US" sz="2800" dirty="0" smtClean="0">
                <a:latin typeface="+mn-ea"/>
              </a:rPr>
              <a:t>역사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네이피어</a:t>
            </a:r>
            <a:r>
              <a:rPr lang="ko-KR" altLang="en-US" sz="2800" dirty="0" smtClean="0">
                <a:latin typeface="+mn-ea"/>
              </a:rPr>
              <a:t> 막대란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네이피어 막대를 이용한 곱셈 방법</a:t>
            </a:r>
            <a:r>
              <a:rPr lang="en-US" altLang="ko-KR" sz="2800" dirty="0" smtClean="0">
                <a:latin typeface="+mn-ea"/>
              </a:rPr>
              <a:t>1</a:t>
            </a: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네이피어 막대를 이용한 곱셈 방법</a:t>
            </a:r>
            <a:r>
              <a:rPr lang="en-US" altLang="ko-KR" sz="2800" dirty="0" smtClean="0">
                <a:latin typeface="+mn-ea"/>
              </a:rPr>
              <a:t>2</a:t>
            </a: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네이피어 막대를 이용한 곱셈 방법</a:t>
            </a:r>
            <a:r>
              <a:rPr lang="en-US" altLang="ko-KR" sz="2800" dirty="0" smtClean="0">
                <a:latin typeface="+mn-ea"/>
              </a:rPr>
              <a:t>3</a:t>
            </a: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격자곱셈</a:t>
            </a:r>
            <a:r>
              <a:rPr lang="en-US" altLang="ko-KR" sz="2800" dirty="0" smtClean="0">
                <a:latin typeface="+mn-ea"/>
              </a:rPr>
              <a:t>1</a:t>
            </a: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격자곱셈</a:t>
            </a:r>
            <a:r>
              <a:rPr lang="en-US" altLang="ko-KR" sz="2800" dirty="0" smtClean="0">
                <a:latin typeface="+mn-ea"/>
              </a:rPr>
              <a:t>2</a:t>
            </a: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그 </a:t>
            </a:r>
            <a:r>
              <a:rPr lang="ko-KR" altLang="en-US" sz="2800" dirty="0" smtClean="0">
                <a:latin typeface="+mn-ea"/>
              </a:rPr>
              <a:t>밖의 곱셈법</a:t>
            </a:r>
            <a:r>
              <a:rPr lang="en-US" altLang="ko-KR" sz="2800" dirty="0" smtClean="0">
                <a:latin typeface="+mn-ea"/>
              </a:rPr>
              <a:t>(</a:t>
            </a:r>
            <a:r>
              <a:rPr lang="ko-KR" altLang="en-US" sz="2800" dirty="0" smtClean="0">
                <a:latin typeface="+mn-ea"/>
              </a:rPr>
              <a:t>인도인의 곱셈법</a:t>
            </a:r>
            <a:r>
              <a:rPr lang="en-US" altLang="ko-KR" sz="2800" dirty="0" smtClean="0">
                <a:latin typeface="+mn-ea"/>
              </a:rPr>
              <a:t>)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프로젝트를 마치면서</a:t>
            </a:r>
            <a:endParaRPr lang="en-US" altLang="ko-KR" sz="2800" dirty="0" smtClean="0">
              <a:latin typeface="+mn-ea"/>
            </a:endParaRPr>
          </a:p>
          <a:p>
            <a:pPr marL="550926" indent="-514350">
              <a:buFont typeface="+mj-lt"/>
              <a:buAutoNum type="arabicPeriod"/>
            </a:pPr>
            <a:r>
              <a:rPr lang="ko-KR" altLang="en-US" sz="2800" dirty="0" smtClean="0">
                <a:latin typeface="+mn-ea"/>
              </a:rPr>
              <a:t>출처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실험에 도움을 주신 분들</a:t>
            </a:r>
            <a:endParaRPr lang="ko-KR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 주제를 선정하게 된 동기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집에 있는 수학책을 읽다가 곱셈법도 여러 가지가 있다는 사실을 알고 여러 가지 곱셈방법에 대해 프로젝트 주제를 하면 좋겠다는 생각을 하여 주제를 여러 가지 재미있는 곱셈방법으로 하였다</a:t>
            </a:r>
            <a:r>
              <a:rPr lang="en-US" altLang="ko-K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r>
              <a:rPr lang="en-US" altLang="ko-K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r>
              <a:rPr lang="ko-KR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여기에 나와있는 네이피어 막대를 이용한 곱셈방법과 격자곱셈이 곱셈을 어려워하는 학생들에게 도움이 되었으면 한다</a:t>
            </a:r>
            <a:r>
              <a:rPr lang="en-US" altLang="ko-K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r>
              <a:rPr lang="en-US" altLang="ko-K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ko-KR" alt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11560" y="3284984"/>
          <a:ext cx="316835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2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 6  5  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4  3</a:t>
                      </a:r>
                      <a:endParaRPr lang="ko-KR" altLang="en-US" sz="3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  <a:p>
                      <a:pPr algn="r" latinLnBrk="1"/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X </a:t>
                      </a:r>
                      <a:r>
                        <a:rPr lang="en-US" altLang="ko-KR" sz="32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2  1  </a:t>
                      </a:r>
                      <a:endParaRPr lang="ko-KR" altLang="en-US" sz="3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        6  5  4 </a:t>
                      </a:r>
                      <a:r>
                        <a:rPr lang="en-US" altLang="ko-KR" sz="3200" b="1" cap="none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3</a:t>
                      </a:r>
                    </a:p>
                    <a:p>
                      <a:pPr algn="l" latinLnBrk="1"/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1  3  0  8  6</a:t>
                      </a:r>
                      <a:endParaRPr lang="ko-KR" altLang="en-US" sz="3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en-US" altLang="ko-KR" sz="3200" b="1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63000"/>
                                  <a:sat val="105000"/>
                                </a:schemeClr>
                              </a:gs>
                              <a:gs pos="90000">
                                <a:schemeClr val="accent1">
                                  <a:shade val="50000"/>
                                  <a:satMod val="1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</a:rPr>
                        <a:t> 1  3  7  4  0  3</a:t>
                      </a:r>
                      <a:endParaRPr lang="ko-KR" altLang="en-US" sz="3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63000"/>
                                <a:sat val="105000"/>
                              </a:schemeClr>
                            </a:gs>
                            <a:gs pos="90000">
                              <a:schemeClr val="accent1">
                                <a:shade val="50000"/>
                                <a:satMod val="10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곱셈의 뜻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일반적인 곱셈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49309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ko-KR" altLang="en-US" dirty="0" smtClean="0">
                <a:solidFill>
                  <a:srgbClr val="0070C0"/>
                </a:solidFill>
              </a:rPr>
              <a:t>곱셈이란</a:t>
            </a:r>
            <a:r>
              <a:rPr lang="en-US" altLang="ko-KR" dirty="0" smtClean="0">
                <a:solidFill>
                  <a:srgbClr val="0070C0"/>
                </a:solidFill>
              </a:rPr>
              <a:t>? </a:t>
            </a:r>
            <a:r>
              <a:rPr lang="ko-KR" altLang="en-US" dirty="0" smtClean="0"/>
              <a:t>같은 수 몇 개를 덧셈한 것과 같은 결과를 얻을 수 있는 연산법이다</a:t>
            </a:r>
            <a:r>
              <a:rPr lang="en-US" altLang="ko-KR" dirty="0" smtClean="0"/>
              <a:t>.</a:t>
            </a:r>
          </a:p>
          <a:p>
            <a:pPr algn="just">
              <a:buNone/>
            </a:pPr>
            <a:r>
              <a:rPr lang="ko-KR" altLang="en-US" dirty="0" smtClean="0">
                <a:solidFill>
                  <a:srgbClr val="0070C0"/>
                </a:solidFill>
              </a:rPr>
              <a:t>일반적인 곱셈방법</a:t>
            </a:r>
            <a:r>
              <a:rPr lang="ko-KR" altLang="en-US" dirty="0" smtClean="0"/>
              <a:t> 예</a:t>
            </a:r>
            <a:r>
              <a:rPr lang="en-US" altLang="ko-KR" dirty="0" smtClean="0"/>
              <a:t>(43x21)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1. </a:t>
            </a:r>
            <a:r>
              <a:rPr lang="en-US" altLang="ko-KR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6543x1=6543</a:t>
            </a:r>
          </a:p>
          <a:p>
            <a:pPr algn="just">
              <a:buNone/>
            </a:pPr>
            <a:r>
              <a:rPr lang="en-US" altLang="ko-KR" dirty="0" smtClean="0"/>
              <a:t>                                 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 </a:t>
            </a:r>
            <a:r>
              <a:rPr lang="en-US" altLang="ko-KR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6543x20=130860</a:t>
            </a:r>
          </a:p>
          <a:p>
            <a:pPr algn="just">
              <a:buNone/>
            </a:pPr>
            <a:r>
              <a:rPr lang="en-US" altLang="ko-KR" dirty="0" smtClean="0"/>
              <a:t>                                  </a:t>
            </a:r>
            <a:r>
              <a:rPr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 </a:t>
            </a:r>
            <a:r>
              <a:rPr lang="en-US" altLang="ko-KR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6543x1+6543x20=</a:t>
            </a:r>
          </a:p>
          <a:p>
            <a:pPr algn="just">
              <a:buNone/>
            </a:pPr>
            <a:r>
              <a:rPr lang="en-US" altLang="ko-KR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6543+130860=137403</a:t>
            </a:r>
          </a:p>
          <a:p>
            <a:pPr algn="just">
              <a:buNone/>
            </a:pPr>
            <a:r>
              <a:rPr lang="en-US" altLang="ko-KR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</a:t>
            </a:r>
            <a:r>
              <a:rPr lang="ko-KR" altLang="en-US" sz="1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소요시간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초등학교 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학년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명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r>
              <a:rPr lang="en-US" altLang="ko-KR" sz="1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altLang="ko-KR" sz="18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약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31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초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오답자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:1</a:t>
            </a:r>
            <a:r>
              <a:rPr lang="ko-KR" altLang="en-US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명</a:t>
            </a:r>
            <a:r>
              <a:rPr lang="en-US" altLang="ko-KR" sz="1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pPr algn="just">
              <a:buNone/>
            </a:pPr>
            <a:endParaRPr lang="en-US" altLang="ko-KR" sz="1800" dirty="0" smtClean="0">
              <a:latin typeface="+mn-ea"/>
            </a:endParaRPr>
          </a:p>
          <a:p>
            <a:pPr algn="just">
              <a:buNone/>
            </a:pP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곱셈의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ko-KR" altLang="en-US" dirty="0" smtClean="0"/>
              <a:t>  영국인 수학자 오트레드</a:t>
            </a:r>
            <a:r>
              <a:rPr lang="en-US" altLang="ko-KR" dirty="0" smtClean="0"/>
              <a:t>(1574 - 1660)</a:t>
            </a:r>
            <a:r>
              <a:rPr lang="ko-KR" altLang="en-US" dirty="0" smtClean="0"/>
              <a:t>는 곱셈기호</a:t>
            </a:r>
            <a:r>
              <a:rPr lang="en-US" altLang="ko-KR" dirty="0" smtClean="0"/>
              <a:t>(×)</a:t>
            </a:r>
            <a:r>
              <a:rPr lang="ko-KR" altLang="en-US" dirty="0" smtClean="0"/>
              <a:t>와 계산자를 발명했다</a:t>
            </a:r>
            <a:r>
              <a:rPr lang="en-US" altLang="ko-KR" dirty="0" smtClean="0"/>
              <a:t>. 1631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수학의 열쇠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라는 책에서 곱셈기호 </a:t>
            </a:r>
            <a:r>
              <a:rPr lang="en-US" altLang="ko-KR" dirty="0" smtClean="0"/>
              <a:t>'×'</a:t>
            </a:r>
            <a:r>
              <a:rPr lang="ko-KR" altLang="en-US" dirty="0" smtClean="0"/>
              <a:t>를 처음으로 사용했다</a:t>
            </a:r>
            <a:r>
              <a:rPr lang="en-US" altLang="ko-KR" dirty="0" smtClean="0"/>
              <a:t>. +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-</a:t>
            </a:r>
            <a:r>
              <a:rPr lang="ko-KR" altLang="en-US" dirty="0" smtClean="0"/>
              <a:t>가 생긴 지 약 </a:t>
            </a:r>
            <a:r>
              <a:rPr lang="en-US" altLang="ko-KR" dirty="0" smtClean="0"/>
              <a:t>140</a:t>
            </a:r>
            <a:r>
              <a:rPr lang="ko-KR" altLang="en-US" dirty="0" smtClean="0"/>
              <a:t>년 정도 지난 후의 일이다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십자모양을 비스듬히 뉘어서 만든 오트레드의 곱셈기호 </a:t>
            </a:r>
            <a:r>
              <a:rPr lang="en-US" altLang="ko-KR" dirty="0" smtClean="0"/>
              <a:t>'×'</a:t>
            </a:r>
            <a:r>
              <a:rPr lang="ko-KR" altLang="en-US" dirty="0" smtClean="0"/>
              <a:t>는 지금 쓰는 것 보다는 작았다고 한다</a:t>
            </a:r>
            <a:r>
              <a:rPr lang="en-US" altLang="ko-KR" dirty="0" smtClean="0"/>
              <a:t>.  </a:t>
            </a:r>
            <a:r>
              <a:rPr lang="ko-KR" altLang="en-US" dirty="0" smtClean="0"/>
              <a:t>사람들이 알파벳의 </a:t>
            </a:r>
            <a:r>
              <a:rPr lang="en-US" altLang="ko-KR" dirty="0" smtClean="0"/>
              <a:t>x</a:t>
            </a:r>
            <a:r>
              <a:rPr lang="ko-KR" altLang="en-US" dirty="0" smtClean="0"/>
              <a:t>와 혼동이 된다고 해서 지금의 모양처럼 바꾼 것이다</a:t>
            </a:r>
            <a:r>
              <a:rPr lang="en-US" altLang="ko-KR" dirty="0" smtClean="0"/>
              <a:t>. </a:t>
            </a:r>
          </a:p>
          <a:p>
            <a:pPr indent="0" algn="just">
              <a:buNone/>
            </a:pPr>
            <a:r>
              <a:rPr lang="ko-KR" altLang="en-US" dirty="0" smtClean="0"/>
              <a:t>  문자식에서 문자와 문자 사이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문자와 수 사이에는 곱셈기호 </a:t>
            </a:r>
            <a:r>
              <a:rPr lang="en-US" altLang="ko-KR" dirty="0" smtClean="0"/>
              <a:t>'×'</a:t>
            </a:r>
            <a:r>
              <a:rPr lang="ko-KR" altLang="en-US" dirty="0" smtClean="0"/>
              <a:t>를 생략한다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독일에서 사용하는 곱셈기호 </a:t>
            </a:r>
            <a:r>
              <a:rPr lang="en-US" altLang="ko-KR" dirty="0" smtClean="0"/>
              <a:t>'·'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세기 초의 독일사람 볼프가 만든 것이다</a:t>
            </a:r>
            <a:r>
              <a:rPr lang="en-US" altLang="ko-KR" dirty="0" smtClean="0"/>
              <a:t>. </a:t>
            </a:r>
          </a:p>
          <a:p>
            <a:pPr indent="0" algn="just">
              <a:buNone/>
            </a:pPr>
            <a:r>
              <a:rPr lang="en-US" altLang="ko-KR" b="1" dirty="0" smtClean="0"/>
              <a:t>  ÷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×</a:t>
            </a:r>
            <a:r>
              <a:rPr lang="ko-KR" altLang="en-US" dirty="0" smtClean="0"/>
              <a:t>보다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 정도 늦은 </a:t>
            </a:r>
            <a:r>
              <a:rPr lang="en-US" altLang="ko-KR" dirty="0" smtClean="0"/>
              <a:t>1659</a:t>
            </a:r>
            <a:r>
              <a:rPr lang="ko-KR" altLang="en-US" dirty="0" smtClean="0"/>
              <a:t>년에 스위스의 하인리히 란에 의해 만들어졌는데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년이 지난 후 영국의 존 펠이 보급하면서 널리 사용하게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기호는 전세계가 공통으로 사용하는 것이 아니라 영국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 등에서만 사용하고 프랑스와 같은 나라는 사용하지를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분수를 이용하여 나눗셈을 나타내는 것이다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네이피어</a:t>
            </a:r>
            <a:r>
              <a:rPr lang="ko-KR" altLang="en-US" dirty="0" smtClean="0"/>
              <a:t> 막대란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2000" dirty="0" smtClean="0">
                <a:latin typeface="+mn-ea"/>
              </a:rPr>
              <a:t>수학자 존 </a:t>
            </a:r>
            <a:r>
              <a:rPr lang="ko-KR" altLang="en-US" sz="2000" dirty="0" smtClean="0">
                <a:latin typeface="+mn-ea"/>
              </a:rPr>
              <a:t>네이피어</a:t>
            </a:r>
            <a:r>
              <a:rPr lang="en-US" altLang="ko-KR" sz="2000" dirty="0" smtClean="0">
                <a:latin typeface="+mn-ea"/>
              </a:rPr>
              <a:t>(John Napier)</a:t>
            </a:r>
            <a:r>
              <a:rPr lang="ko-KR" altLang="en-US" sz="2000" dirty="0" smtClean="0">
                <a:latin typeface="+mn-ea"/>
              </a:rPr>
              <a:t>가 발견한 복잡한 곱셈과 나눗셈의 계산 방법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네이피어의</a:t>
            </a:r>
            <a:r>
              <a:rPr lang="ko-KR" altLang="en-US" sz="2000" dirty="0" smtClean="0">
                <a:latin typeface="+mn-ea"/>
              </a:rPr>
              <a:t> 뼈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네이피어의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계산봉</a:t>
            </a:r>
            <a:r>
              <a:rPr lang="en-US" altLang="ko-KR" sz="2000" dirty="0" smtClean="0">
                <a:latin typeface="+mn-ea"/>
              </a:rPr>
              <a:t>(Napier's Bones) </a:t>
            </a:r>
            <a:r>
              <a:rPr lang="ko-KR" altLang="en-US" sz="2000" dirty="0" smtClean="0">
                <a:latin typeface="+mn-ea"/>
              </a:rPr>
              <a:t>이라고도 한다</a:t>
            </a:r>
            <a:r>
              <a:rPr lang="en-US" altLang="ko-KR" sz="2000" dirty="0" smtClean="0">
                <a:latin typeface="+mn-ea"/>
              </a:rPr>
              <a:t>.</a:t>
            </a:r>
            <a:r>
              <a:rPr lang="ko-KR" altLang="en-US" sz="2000" dirty="0" smtClean="0">
                <a:latin typeface="굴림"/>
              </a:rPr>
              <a:t> </a:t>
            </a:r>
            <a:r>
              <a:rPr lang="ko-KR" altLang="en-US" sz="2000" dirty="0" smtClean="0">
                <a:latin typeface="+mn-ea"/>
              </a:rPr>
              <a:t>이 계산법을 이용하면 </a:t>
            </a:r>
            <a:r>
              <a:rPr lang="ko-KR" altLang="en-US" sz="2000" dirty="0" smtClean="0">
                <a:latin typeface="+mn-ea"/>
              </a:rPr>
              <a:t>복잡한 곱셈이나 나눗셈 등을 덧셈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또는 뺄셈으로 쪼개어 쉽게 계산할 수 있다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예를 들어 </a:t>
            </a:r>
            <a:r>
              <a:rPr lang="en-US" altLang="ko-KR" sz="2000" dirty="0" smtClean="0">
                <a:latin typeface="+mn-ea"/>
              </a:rPr>
              <a:t>476×3</a:t>
            </a:r>
            <a:r>
              <a:rPr lang="ko-KR" altLang="en-US" sz="2000" dirty="0" smtClean="0">
                <a:latin typeface="+mn-ea"/>
              </a:rPr>
              <a:t>같은 계산을 하려면 </a:t>
            </a:r>
            <a:r>
              <a:rPr lang="en-US" altLang="ko-KR" sz="2000" dirty="0" smtClean="0">
                <a:latin typeface="+mn-ea"/>
              </a:rPr>
              <a:t>4, 7, 6</a:t>
            </a:r>
            <a:r>
              <a:rPr lang="ko-KR" altLang="en-US" sz="2000" dirty="0" smtClean="0">
                <a:latin typeface="+mn-ea"/>
              </a:rPr>
              <a:t>에 해당하는 막대를 차례대로 나열하여 놓고 위에서부터 세 번째 칸의 숫자들을 이용하여 더하는 것이다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ko-KR" altLang="en-US" sz="2400" dirty="0" smtClean="0">
                <a:solidFill>
                  <a:srgbClr val="33CC33"/>
                </a:solidFill>
                <a:latin typeface="+mn-ea"/>
              </a:rPr>
              <a:t>존 </a:t>
            </a:r>
            <a:r>
              <a:rPr lang="ko-KR" altLang="en-US" sz="2400" dirty="0" smtClean="0">
                <a:solidFill>
                  <a:srgbClr val="33CC33"/>
                </a:solidFill>
                <a:latin typeface="+mn-ea"/>
              </a:rPr>
              <a:t>네이피어</a:t>
            </a:r>
            <a:r>
              <a:rPr lang="en-US" sz="2400" dirty="0" smtClean="0">
                <a:solidFill>
                  <a:srgbClr val="33CC33"/>
                </a:solidFill>
                <a:latin typeface="+mn-ea"/>
              </a:rPr>
              <a:t>(John </a:t>
            </a:r>
            <a:r>
              <a:rPr lang="en-US" sz="2400" dirty="0" smtClean="0">
                <a:solidFill>
                  <a:srgbClr val="33CC33"/>
                </a:solidFill>
                <a:latin typeface="+mn-ea"/>
              </a:rPr>
              <a:t>Napier</a:t>
            </a:r>
            <a:r>
              <a:rPr lang="en-US" altLang="ko-KR" sz="2400" b="1" dirty="0" smtClean="0">
                <a:solidFill>
                  <a:srgbClr val="33CC33"/>
                </a:solidFill>
                <a:latin typeface="Gulim"/>
              </a:rPr>
              <a:t>,1550-1617)</a:t>
            </a:r>
            <a:endParaRPr lang="en-US" altLang="ko-KR" sz="2400" b="1" dirty="0" smtClean="0">
              <a:solidFill>
                <a:srgbClr val="33CC33"/>
              </a:solidFill>
              <a:latin typeface="Gulim"/>
            </a:endParaRPr>
          </a:p>
          <a:p>
            <a:pPr>
              <a:buNone/>
            </a:pPr>
            <a:r>
              <a:rPr lang="ko-KR" altLang="en-US" sz="1800" dirty="0" smtClean="0">
                <a:latin typeface="Gulim"/>
              </a:rPr>
              <a:t> </a:t>
            </a:r>
            <a:r>
              <a:rPr lang="ko-KR" altLang="en-US" sz="1800" dirty="0" smtClean="0">
                <a:latin typeface="+mn-ea"/>
              </a:rPr>
              <a:t>그의 아버지가 겨우 </a:t>
            </a:r>
            <a:r>
              <a:rPr lang="en-US" altLang="ko-KR" sz="1800" dirty="0" smtClean="0">
                <a:latin typeface="+mn-ea"/>
              </a:rPr>
              <a:t>16</a:t>
            </a:r>
            <a:r>
              <a:rPr lang="ko-KR" altLang="en-US" sz="1800" dirty="0" smtClean="0">
                <a:latin typeface="+mn-ea"/>
              </a:rPr>
              <a:t>세 때 태어난 </a:t>
            </a:r>
            <a:r>
              <a:rPr lang="ko-KR" altLang="en-US" sz="1800" dirty="0" smtClean="0">
                <a:latin typeface="+mn-ea"/>
              </a:rPr>
              <a:t>네이피어는</a:t>
            </a:r>
            <a:r>
              <a:rPr lang="ko-KR" altLang="en-US" sz="1800" dirty="0" smtClean="0">
                <a:latin typeface="+mn-ea"/>
              </a:rPr>
              <a:t> 귀족 가문의 대저택인 스코틀랜드 </a:t>
            </a:r>
            <a:r>
              <a:rPr lang="ko-KR" altLang="en-US" sz="1800" dirty="0" smtClean="0">
                <a:latin typeface="+mn-ea"/>
              </a:rPr>
              <a:t>에딘버러</a:t>
            </a:r>
            <a:r>
              <a:rPr lang="ko-KR" altLang="en-US" sz="1800" dirty="0" smtClean="0">
                <a:latin typeface="+mn-ea"/>
              </a:rPr>
              <a:t> 근교의 </a:t>
            </a:r>
            <a:r>
              <a:rPr lang="ko-KR" altLang="en-US" sz="1800" dirty="0" smtClean="0">
                <a:latin typeface="+mn-ea"/>
              </a:rPr>
              <a:t>머쉬스톤</a:t>
            </a:r>
            <a:r>
              <a:rPr lang="ko-KR" altLang="en-US" sz="1800" dirty="0" smtClean="0">
                <a:latin typeface="+mn-ea"/>
              </a:rPr>
              <a:t> 성에서 대부분의 생애를 보냈으며 그 시대의 정치와 종교적 논쟁에 대부분의 정열을 쏟았다</a:t>
            </a:r>
            <a:r>
              <a:rPr lang="en-US" altLang="ko-KR" sz="1800" dirty="0" smtClean="0">
                <a:latin typeface="+mn-ea"/>
              </a:rPr>
              <a:t>. </a:t>
            </a:r>
            <a:r>
              <a:rPr lang="ko-KR" altLang="en-US" sz="1800" dirty="0" smtClean="0">
                <a:latin typeface="+mn-ea"/>
              </a:rPr>
              <a:t>그는 격렬한 </a:t>
            </a:r>
            <a:r>
              <a:rPr lang="ko-KR" altLang="en-US" sz="1800" dirty="0" smtClean="0">
                <a:latin typeface="+mn-ea"/>
              </a:rPr>
              <a:t>반 천주교주의자였고 </a:t>
            </a:r>
            <a:r>
              <a:rPr lang="ko-KR" altLang="en-US" sz="1800" dirty="0" smtClean="0">
                <a:latin typeface="+mn-ea"/>
              </a:rPr>
              <a:t>녹스와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제임스 </a:t>
            </a:r>
            <a:r>
              <a:rPr lang="en-US" altLang="ko-KR" sz="1800" dirty="0" smtClean="0">
                <a:latin typeface="+mn-ea"/>
              </a:rPr>
              <a:t>1</a:t>
            </a:r>
            <a:r>
              <a:rPr lang="ko-KR" altLang="en-US" sz="1800" dirty="0" smtClean="0">
                <a:latin typeface="+mn-ea"/>
              </a:rPr>
              <a:t>세의 주장을 옹호하였다</a:t>
            </a:r>
            <a:r>
              <a:rPr lang="en-US" altLang="ko-KR" sz="1800" dirty="0" smtClean="0">
                <a:latin typeface="+mn-ea"/>
              </a:rPr>
              <a:t>.</a:t>
            </a:r>
            <a:r>
              <a:rPr lang="ko-KR" altLang="en-US" sz="1800" dirty="0" smtClean="0">
                <a:latin typeface="+mn-ea"/>
              </a:rPr>
              <a:t> 그는 </a:t>
            </a:r>
            <a:r>
              <a:rPr lang="ko-KR" altLang="en-US" sz="1800" dirty="0" smtClean="0">
                <a:latin typeface="+mn-ea"/>
              </a:rPr>
              <a:t>정치적</a:t>
            </a:r>
            <a:r>
              <a:rPr lang="en-US" altLang="ko-KR" sz="1800" dirty="0" smtClean="0">
                <a:latin typeface="+mn-ea"/>
              </a:rPr>
              <a:t>,</a:t>
            </a:r>
            <a:r>
              <a:rPr lang="ko-KR" altLang="en-US" sz="1800" dirty="0" smtClean="0">
                <a:latin typeface="+mn-ea"/>
              </a:rPr>
              <a:t>종교적 </a:t>
            </a:r>
            <a:r>
              <a:rPr lang="ko-KR" altLang="en-US" sz="1800" dirty="0" smtClean="0">
                <a:latin typeface="+mn-ea"/>
              </a:rPr>
              <a:t>논쟁으로부터 휴식을 취하기 위하여 수학과 과학의 연구로 자신을 유인하였는데 그 결과 비범한 네 가지 연구 결과가 현재 </a:t>
            </a:r>
            <a:r>
              <a:rPr lang="ko-KR" altLang="en-US" sz="1800" dirty="0" smtClean="0">
                <a:latin typeface="+mn-ea"/>
              </a:rPr>
              <a:t>수학사에</a:t>
            </a:r>
            <a:r>
              <a:rPr lang="ko-KR" altLang="en-US" sz="1800" dirty="0" smtClean="0">
                <a:latin typeface="+mn-ea"/>
              </a:rPr>
              <a:t> 기록되고 있다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그것은 다음과 같다</a:t>
            </a:r>
            <a:r>
              <a:rPr lang="en-US" altLang="ko-KR" sz="1800" dirty="0" smtClean="0">
                <a:latin typeface="+mn-ea"/>
              </a:rPr>
              <a:t>. 1. </a:t>
            </a:r>
            <a:r>
              <a:rPr lang="ko-KR" altLang="en-US" sz="1800" dirty="0" smtClean="0">
                <a:latin typeface="+mn-ea"/>
              </a:rPr>
              <a:t>로그의 고안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en-US" altLang="ko-KR" sz="1800" dirty="0" smtClean="0">
                <a:latin typeface="+mn-ea"/>
              </a:rPr>
              <a:t>2. </a:t>
            </a:r>
            <a:r>
              <a:rPr lang="ko-KR" altLang="en-US" sz="1800" dirty="0" smtClean="0">
                <a:latin typeface="+mn-ea"/>
              </a:rPr>
              <a:t>직각구면삼각형을 푸는 데 이용되는 공식인 원형 부분의 </a:t>
            </a:r>
            <a:r>
              <a:rPr lang="ko-KR" altLang="en-US" sz="1800" dirty="0" smtClean="0">
                <a:latin typeface="+mn-ea"/>
              </a:rPr>
              <a:t>법칙</a:t>
            </a:r>
            <a:r>
              <a:rPr lang="en-US" altLang="ko-KR" sz="1800" dirty="0" smtClean="0">
                <a:latin typeface="+mn-ea"/>
              </a:rPr>
              <a:t>, 3. </a:t>
            </a:r>
            <a:r>
              <a:rPr lang="ko-KR" altLang="en-US" sz="1800" dirty="0" smtClean="0">
                <a:latin typeface="+mn-ea"/>
              </a:rPr>
              <a:t>빗각구면삼각형을</a:t>
            </a:r>
            <a:r>
              <a:rPr lang="ko-KR" altLang="en-US" sz="1800" dirty="0" smtClean="0">
                <a:latin typeface="+mn-ea"/>
              </a:rPr>
              <a:t> 푸는 데 유용한 </a:t>
            </a:r>
            <a:r>
              <a:rPr lang="ko-KR" altLang="en-US" sz="1800" dirty="0" smtClean="0">
                <a:latin typeface="+mn-ea"/>
              </a:rPr>
              <a:t>네이피어의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유동식으로 </a:t>
            </a:r>
            <a:r>
              <a:rPr lang="ko-KR" altLang="en-US" sz="1800" dirty="0" smtClean="0">
                <a:latin typeface="+mn-ea"/>
              </a:rPr>
              <a:t>알려진 네 개의 공식 중 적어도 두 개의 삼각법의 공식</a:t>
            </a:r>
            <a:r>
              <a:rPr lang="en-US" altLang="ko-KR" sz="1800" dirty="0" smtClean="0">
                <a:latin typeface="+mn-ea"/>
              </a:rPr>
              <a:t>, 4. </a:t>
            </a:r>
            <a:r>
              <a:rPr lang="ko-KR" altLang="en-US" sz="1800" dirty="0" smtClean="0">
                <a:latin typeface="+mn-ea"/>
              </a:rPr>
              <a:t>네이피어의</a:t>
            </a:r>
            <a:r>
              <a:rPr lang="ko-KR" altLang="en-US" sz="1800" dirty="0" smtClean="0">
                <a:latin typeface="+mn-ea"/>
              </a:rPr>
              <a:t> 막대 </a:t>
            </a:r>
            <a:r>
              <a:rPr lang="ko-KR" altLang="en-US" sz="1800" dirty="0" smtClean="0">
                <a:latin typeface="+mn-ea"/>
              </a:rPr>
              <a:t>라 불리는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수를 기계적으로 곱하고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나누고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제곱을 구하는 데 이용되는 기구의 발명 등이다</a:t>
            </a:r>
            <a:r>
              <a:rPr lang="en-US" altLang="ko-KR" sz="1800" dirty="0" smtClean="0">
                <a:latin typeface="+mn-ea"/>
              </a:rPr>
              <a:t>.</a:t>
            </a:r>
            <a:endParaRPr lang="en-US" altLang="ko-KR" sz="18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네이피어 막대를 이용한 곱셈 </a:t>
            </a:r>
            <a:r>
              <a:rPr lang="ko-KR" altLang="en-US" sz="3600" dirty="0" smtClean="0"/>
              <a:t>방법</a:t>
            </a:r>
            <a:r>
              <a:rPr lang="en-US" altLang="ko-KR" sz="3600" dirty="0" smtClean="0"/>
              <a:t>1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1234x56)</a:t>
            </a:r>
            <a:endParaRPr lang="ko-KR" altLang="en-US" dirty="0"/>
          </a:p>
        </p:txBody>
      </p:sp>
      <p:pic>
        <p:nvPicPr>
          <p:cNvPr id="7" name="그림 6" descr="FxCam_1311147204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880320" cy="432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2636912"/>
            <a:ext cx="460851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</a:rPr>
              <a:t>1,2,3,4</a:t>
            </a:r>
            <a:r>
              <a:rPr lang="ko-KR" altLang="en-US" dirty="0" smtClean="0">
                <a:solidFill>
                  <a:schemeClr val="tx1"/>
                </a:solidFill>
              </a:rPr>
              <a:t>막대를  차례대로 놓는다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19888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99CCFF"/>
                </a:solidFill>
                <a:latin typeface="+mj-lt"/>
              </a:rPr>
              <a:t> 1234x56</a:t>
            </a:r>
            <a:r>
              <a:rPr lang="ko-KR" altLang="en-US" dirty="0" smtClean="0">
                <a:solidFill>
                  <a:srgbClr val="99CCFF"/>
                </a:solidFill>
                <a:latin typeface="+mj-lt"/>
              </a:rPr>
              <a:t>을 네이피어 막대를 이용하여 계산하는 방법</a:t>
            </a:r>
            <a:endParaRPr lang="ko-KR" altLang="en-US" dirty="0">
              <a:solidFill>
                <a:srgbClr val="99CC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네이피어 막대를 이용한 곱셈 </a:t>
            </a:r>
            <a:r>
              <a:rPr lang="ko-KR" altLang="en-US" sz="3600" dirty="0" smtClean="0"/>
              <a:t>방법</a:t>
            </a:r>
            <a:r>
              <a:rPr lang="en-US" altLang="ko-KR" sz="3600" dirty="0" smtClean="0"/>
              <a:t>2</a:t>
            </a:r>
            <a:endParaRPr lang="ko-KR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  </a:t>
            </a:r>
            <a:r>
              <a:rPr lang="ko-KR" altLang="en-US" dirty="0" smtClean="0"/>
              <a:t>먼저 </a:t>
            </a:r>
            <a:r>
              <a:rPr lang="en-US" altLang="ko-KR" dirty="0" smtClean="0"/>
              <a:t>6</a:t>
            </a:r>
            <a:r>
              <a:rPr lang="ko-KR" altLang="en-US" dirty="0" smtClean="0"/>
              <a:t>번째 줄에서 초록색 평행사변형에 있는 수를 더한 값을 아래에 있는 사각형에 적는다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그림 9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4968552" cy="1761006"/>
          </a:xfrm>
          <a:prstGeom prst="rect">
            <a:avLst/>
          </a:prstGeom>
        </p:spPr>
      </p:pic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429000"/>
            <a:ext cx="4999713" cy="18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3429000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ko-KR" altLang="en-US" dirty="0" smtClean="0"/>
              <a:t>나머지도 다 더한다</a:t>
            </a:r>
            <a:r>
              <a:rPr lang="en-US" altLang="ko-KR" dirty="0" smtClean="0"/>
              <a:t>.</a:t>
            </a:r>
          </a:p>
          <a:p>
            <a:pPr marL="342900" indent="-342900"/>
            <a:r>
              <a:rPr lang="en-US" altLang="ko-KR" dirty="0" smtClean="0"/>
              <a:t>4-1.</a:t>
            </a:r>
            <a:r>
              <a:rPr lang="ko-KR" altLang="en-US" dirty="0" smtClean="0"/>
              <a:t>첫 번째 직사각형에  있는 숫자에는 </a:t>
            </a:r>
            <a:r>
              <a:rPr lang="en-US" altLang="ko-KR" dirty="0" smtClean="0"/>
              <a:t>1000, </a:t>
            </a:r>
            <a:r>
              <a:rPr lang="ko-KR" altLang="en-US" dirty="0" smtClean="0"/>
              <a:t>두 번째 직사각형에는 </a:t>
            </a:r>
            <a:r>
              <a:rPr lang="en-US" altLang="ko-KR" dirty="0" smtClean="0"/>
              <a:t>100, </a:t>
            </a:r>
            <a:r>
              <a:rPr lang="ko-KR" altLang="en-US" dirty="0" smtClean="0"/>
              <a:t>세 번째 직사각형에는 </a:t>
            </a:r>
            <a:r>
              <a:rPr lang="en-US" altLang="ko-KR" dirty="0" smtClean="0"/>
              <a:t>10, </a:t>
            </a:r>
            <a:r>
              <a:rPr lang="ko-KR" altLang="en-US" dirty="0" smtClean="0"/>
              <a:t>마지막 직사각형에는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을 곱하여 그 수들을 모두 더한다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네이피어 막대를 이용한 곱셈 방법</a:t>
            </a:r>
            <a:r>
              <a:rPr lang="en-US" altLang="ko-KR" sz="3600" dirty="0" smtClean="0"/>
              <a:t>3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latin typeface="+mn-ea"/>
              </a:rPr>
              <a:t>4-2.</a:t>
            </a:r>
            <a:r>
              <a:rPr lang="ko-KR" altLang="en-US" sz="1800" dirty="0" smtClean="0">
                <a:latin typeface="+mn-ea"/>
              </a:rPr>
              <a:t>그리하여 </a:t>
            </a:r>
            <a:r>
              <a:rPr lang="en-US" altLang="ko-KR" sz="1800" dirty="0" smtClean="0">
                <a:latin typeface="+mn-ea"/>
              </a:rPr>
              <a:t>1234x6=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7x1000+3x100+10x10+4x1</a:t>
            </a:r>
          </a:p>
          <a:p>
            <a:pPr>
              <a:buNone/>
            </a:pPr>
            <a:r>
              <a:rPr lang="ko-KR" altLang="en-US" sz="1800" dirty="0" smtClean="0">
                <a:latin typeface="+mn-ea"/>
              </a:rPr>
              <a:t>                                  </a:t>
            </a:r>
            <a:r>
              <a:rPr lang="en-US" altLang="ko-KR" sz="1800" dirty="0" smtClean="0">
                <a:latin typeface="+mn-ea"/>
              </a:rPr>
              <a:t>=7000+300+100+4</a:t>
            </a:r>
          </a:p>
          <a:p>
            <a:pPr>
              <a:buNone/>
            </a:pPr>
            <a:r>
              <a:rPr lang="en-US" altLang="ko-KR" sz="1800" dirty="0" smtClean="0">
                <a:latin typeface="+mn-ea"/>
              </a:rPr>
              <a:t>                                  =7404</a:t>
            </a:r>
            <a:r>
              <a:rPr lang="ko-KR" altLang="en-US" sz="1800" dirty="0" smtClean="0">
                <a:latin typeface="+mn-ea"/>
              </a:rPr>
              <a:t>이다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en-US" altLang="ko-KR" sz="1800" dirty="0" smtClean="0">
                <a:latin typeface="+mn-ea"/>
              </a:rPr>
              <a:t>5. 1234x50</a:t>
            </a:r>
            <a:r>
              <a:rPr lang="ko-KR" altLang="en-US" sz="1800" dirty="0" smtClean="0">
                <a:latin typeface="+mn-ea"/>
              </a:rPr>
              <a:t>는 </a:t>
            </a:r>
            <a:r>
              <a:rPr lang="en-US" altLang="ko-KR" sz="1800" dirty="0" smtClean="0">
                <a:latin typeface="+mn-ea"/>
              </a:rPr>
              <a:t>1234x5</a:t>
            </a:r>
            <a:r>
              <a:rPr lang="ko-KR" altLang="en-US" sz="1800" dirty="0" smtClean="0">
                <a:latin typeface="+mn-ea"/>
              </a:rPr>
              <a:t>를 전과 같은 방법으로 계산하여 </a:t>
            </a:r>
            <a:r>
              <a:rPr lang="en-US" altLang="ko-KR" sz="1800" dirty="0" smtClean="0">
                <a:latin typeface="+mn-ea"/>
              </a:rPr>
              <a:t>10</a:t>
            </a:r>
            <a:r>
              <a:rPr lang="ko-KR" altLang="en-US" sz="1800" dirty="0" smtClean="0">
                <a:latin typeface="+mn-ea"/>
              </a:rPr>
              <a:t>을 곱해주면 </a:t>
            </a:r>
            <a:r>
              <a:rPr lang="en-US" altLang="ko-KR" sz="1800" dirty="0" smtClean="0">
                <a:latin typeface="+mn-ea"/>
              </a:rPr>
              <a:t>61700</a:t>
            </a:r>
            <a:r>
              <a:rPr lang="ko-KR" altLang="en-US" sz="1800" dirty="0" smtClean="0">
                <a:latin typeface="+mn-ea"/>
              </a:rPr>
              <a:t>이 된다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en-US" altLang="ko-KR" sz="1800" dirty="0" smtClean="0">
                <a:latin typeface="+mn-ea"/>
              </a:rPr>
              <a:t>6. 7404+61700=69104</a:t>
            </a:r>
            <a:r>
              <a:rPr lang="ko-KR" altLang="en-US" sz="1800" dirty="0" smtClean="0">
                <a:latin typeface="+mn-ea"/>
              </a:rPr>
              <a:t>가 된다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ko-KR" altLang="en-US" sz="2400" dirty="0" smtClean="0">
                <a:solidFill>
                  <a:srgbClr val="99CCFF"/>
                </a:solidFill>
                <a:latin typeface="+mn-ea"/>
              </a:rPr>
              <a:t>네이피어 막대를 이용한 곱셈의 장점과 단점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>
                <a:latin typeface="+mn-ea"/>
              </a:rPr>
              <a:t>장점</a:t>
            </a:r>
            <a:r>
              <a:rPr lang="en-US" altLang="ko-KR" sz="1800" dirty="0" smtClean="0">
                <a:latin typeface="+mn-ea"/>
              </a:rPr>
              <a:t>: </a:t>
            </a:r>
            <a:r>
              <a:rPr lang="ko-KR" altLang="en-US" sz="1800" dirty="0" smtClean="0">
                <a:latin typeface="+mn-ea"/>
              </a:rPr>
              <a:t>글로 나타내니 조금 복잡한 것 같으나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생각보다 계산하기 쉽기 때문에 실생활에 사용하기에 적합하다</a:t>
            </a:r>
            <a:r>
              <a:rPr lang="en-US" altLang="ko-KR" sz="1800" dirty="0" smtClean="0">
                <a:latin typeface="+mn-ea"/>
              </a:rPr>
              <a:t>..</a:t>
            </a:r>
          </a:p>
          <a:p>
            <a:pPr>
              <a:buNone/>
            </a:pPr>
            <a:r>
              <a:rPr lang="ko-KR" altLang="en-US" sz="1800" dirty="0" smtClean="0">
                <a:latin typeface="+mn-ea"/>
              </a:rPr>
              <a:t>단점</a:t>
            </a:r>
            <a:r>
              <a:rPr lang="en-US" altLang="ko-KR" sz="1800" dirty="0" smtClean="0">
                <a:latin typeface="+mn-ea"/>
              </a:rPr>
              <a:t>: </a:t>
            </a:r>
            <a:r>
              <a:rPr lang="ko-KR" altLang="en-US" sz="1800" dirty="0" smtClean="0">
                <a:latin typeface="+mn-ea"/>
              </a:rPr>
              <a:t>네이피어 막대를 가지고 다니지 않으면 계산을 하기 힘들기 때문에 시험이나  비상시에는 사용하기 힘들다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algn="just">
              <a:buNone/>
            </a:pPr>
            <a:r>
              <a:rPr lang="ko-KR" altLang="en-US" sz="2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소요시간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초등학교 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학년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명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r>
              <a:rPr lang="en-US" altLang="ko-KR" sz="2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약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22.3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초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오답자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:0</a:t>
            </a:r>
            <a:r>
              <a:rPr lang="ko-KR" altLang="en-US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명</a:t>
            </a:r>
            <a:r>
              <a:rPr lang="en-US" altLang="ko-KR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en-US" altLang="ko-KR" sz="24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1212</TotalTime>
  <Words>665</Words>
  <Application>Microsoft Office PowerPoint</Application>
  <PresentationFormat>화면 슬라이드 쇼(4:3)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테크닉</vt:lpstr>
      <vt:lpstr>여러 가지 곱셈방법 탐구</vt:lpstr>
      <vt:lpstr>목차</vt:lpstr>
      <vt:lpstr>이 주제를 선정하게 된 동기</vt:lpstr>
      <vt:lpstr>곱셈의 뜻, 일반적인 곱셈 방법</vt:lpstr>
      <vt:lpstr>곱셈의 역사</vt:lpstr>
      <vt:lpstr>네이피어 막대란</vt:lpstr>
      <vt:lpstr>네이피어 막대를 이용한 곱셈 방법1</vt:lpstr>
      <vt:lpstr>네이피어 막대를 이용한 곱셈 방법2</vt:lpstr>
      <vt:lpstr>네이피어 막대를 이용한 곱셈 방법3</vt:lpstr>
      <vt:lpstr>격자 곱셈1</vt:lpstr>
      <vt:lpstr>격자곱셈2</vt:lpstr>
      <vt:lpstr>그 밖의 곱셈방법 (인도인의 곱셈법)</vt:lpstr>
      <vt:lpstr>프로젝트를 마치면서</vt:lpstr>
      <vt:lpstr>출처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여러 가지 재미있는 곱셈방법</dc:title>
  <dc:creator>김영웅</dc:creator>
  <cp:lastModifiedBy>김영웅</cp:lastModifiedBy>
  <cp:revision>110</cp:revision>
  <dcterms:created xsi:type="dcterms:W3CDTF">2011-07-17T04:30:23Z</dcterms:created>
  <dcterms:modified xsi:type="dcterms:W3CDTF">2011-08-01T15:21:26Z</dcterms:modified>
</cp:coreProperties>
</file>