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57" r:id="rId37"/>
    <p:sldId id="292" r:id="rId38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C27-AC14-46D3-A0DB-E0276CD5737E}" type="datetimeFigureOut">
              <a:rPr lang="ko-KR" altLang="en-US" smtClean="0"/>
              <a:t>2014-03-17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B3D5-04F2-4026-8A9E-5AA331D6A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C27-AC14-46D3-A0DB-E0276CD5737E}" type="datetimeFigureOut">
              <a:rPr lang="ko-KR" altLang="en-US" smtClean="0"/>
              <a:t>2014-03-17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B3D5-04F2-4026-8A9E-5AA331D6A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C27-AC14-46D3-A0DB-E0276CD5737E}" type="datetimeFigureOut">
              <a:rPr lang="ko-KR" altLang="en-US" smtClean="0"/>
              <a:t>2014-03-17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B3D5-04F2-4026-8A9E-5AA331D6A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C27-AC14-46D3-A0DB-E0276CD5737E}" type="datetimeFigureOut">
              <a:rPr lang="ko-KR" altLang="en-US" smtClean="0"/>
              <a:t>2014-03-17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B3D5-04F2-4026-8A9E-5AA331D6A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C27-AC14-46D3-A0DB-E0276CD5737E}" type="datetimeFigureOut">
              <a:rPr lang="ko-KR" altLang="en-US" smtClean="0"/>
              <a:t>2014-03-17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B3D5-04F2-4026-8A9E-5AA331D6A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C27-AC14-46D3-A0DB-E0276CD5737E}" type="datetimeFigureOut">
              <a:rPr lang="ko-KR" altLang="en-US" smtClean="0"/>
              <a:t>2014-03-17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B3D5-04F2-4026-8A9E-5AA331D6A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C27-AC14-46D3-A0DB-E0276CD5737E}" type="datetimeFigureOut">
              <a:rPr lang="ko-KR" altLang="en-US" smtClean="0"/>
              <a:t>2014-03-17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B3D5-04F2-4026-8A9E-5AA331D6A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C27-AC14-46D3-A0DB-E0276CD5737E}" type="datetimeFigureOut">
              <a:rPr lang="ko-KR" altLang="en-US" smtClean="0"/>
              <a:t>2014-03-17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B3D5-04F2-4026-8A9E-5AA331D6A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C27-AC14-46D3-A0DB-E0276CD5737E}" type="datetimeFigureOut">
              <a:rPr lang="ko-KR" altLang="en-US" smtClean="0"/>
              <a:t>2014-03-17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B3D5-04F2-4026-8A9E-5AA331D6A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C27-AC14-46D3-A0DB-E0276CD5737E}" type="datetimeFigureOut">
              <a:rPr lang="ko-KR" altLang="en-US" smtClean="0"/>
              <a:t>2014-03-17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B3D5-04F2-4026-8A9E-5AA331D6A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C27-AC14-46D3-A0DB-E0276CD5737E}" type="datetimeFigureOut">
              <a:rPr lang="ko-KR" altLang="en-US" smtClean="0"/>
              <a:t>2014-03-17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B3D5-04F2-4026-8A9E-5AA331D6A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FBC27-AC14-46D3-A0DB-E0276CD5737E}" type="datetimeFigureOut">
              <a:rPr lang="ko-KR" altLang="en-US" smtClean="0"/>
              <a:t>2014-03-17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9B3D5-04F2-4026-8A9E-5AA331D6A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5716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</a:rPr>
              <a:t>The Seven Sorrows of Mary</a:t>
            </a:r>
            <a:b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</a:rPr>
            </a:b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</a:rPr>
              <a:t>Our Lady of Sorrows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</a:rPr>
              <a:t/>
            </a:r>
            <a:b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</a:rPr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/>
        </p:nvSpPr>
        <p:spPr bwMode="auto">
          <a:xfrm>
            <a:off x="285720" y="2000240"/>
            <a:ext cx="84963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Perpetua" pitchFamily="18" charset="0"/>
              </a:rPr>
              <a:t>1.Circumcision/Presentation at the Temple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Perpetua" pitchFamily="18" charset="0"/>
              </a:rPr>
              <a:t>2.Flight into Egypt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Perpetua" pitchFamily="18" charset="0"/>
              </a:rPr>
              <a:t>3.Finding in the Temple/Among the Doctors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Perpetua" pitchFamily="18" charset="0"/>
              </a:rPr>
              <a:t>4.Way to Calvary/Carrying</a:t>
            </a:r>
            <a:r>
              <a:rPr lang="en-US" altLang="ko-KR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Perpetua" pitchFamily="18" charset="0"/>
              </a:rPr>
              <a:t>of the Cross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Perpetua" pitchFamily="18" charset="0"/>
              </a:rPr>
              <a:t>5.Crucifixion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Perpetua" pitchFamily="18" charset="0"/>
              </a:rPr>
              <a:t>6.Deposition/</a:t>
            </a:r>
            <a:r>
              <a:rPr lang="en-US" altLang="ko-KR" dirty="0" err="1" smtClean="0">
                <a:solidFill>
                  <a:srgbClr val="FF0000"/>
                </a:solidFill>
                <a:latin typeface="Perpetua" pitchFamily="18" charset="0"/>
              </a:rPr>
              <a:t>Decesent</a:t>
            </a:r>
            <a:r>
              <a:rPr lang="en-US" altLang="ko-KR" dirty="0" smtClean="0">
                <a:solidFill>
                  <a:srgbClr val="FF0000"/>
                </a:solidFill>
                <a:latin typeface="Perpetua" pitchFamily="18" charset="0"/>
              </a:rPr>
              <a:t> from the Cross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Perpetua" pitchFamily="18" charset="0"/>
              </a:rPr>
              <a:t>7</a:t>
            </a:r>
            <a:r>
              <a:rPr lang="en-US" altLang="ko-KR" dirty="0">
                <a:solidFill>
                  <a:srgbClr val="FF0000"/>
                </a:solidFill>
                <a:latin typeface="Perpetua" pitchFamily="18" charset="0"/>
              </a:rPr>
              <a:t>. </a:t>
            </a:r>
            <a:r>
              <a:rPr lang="en-US" altLang="ko-KR" dirty="0" smtClean="0">
                <a:solidFill>
                  <a:srgbClr val="FF0000"/>
                </a:solidFill>
                <a:latin typeface="Perpetua" pitchFamily="18" charset="0"/>
              </a:rPr>
              <a:t>Lamentation/Entombment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Music : Via Dolorosa(Sandi Patti)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Perpetua" pitchFamily="18" charset="0"/>
            </a:endParaRPr>
          </a:p>
        </p:txBody>
      </p:sp>
      <p:pic>
        <p:nvPicPr>
          <p:cNvPr id="4" name="고난의  길(Via Dolorosa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0608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6067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000761" y="928670"/>
            <a:ext cx="3143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Stencil" pitchFamily="82" charset="0"/>
                <a:ea typeface="맑은 고딕" pitchFamily="50" charset="-127"/>
              </a:rPr>
              <a:t>Mater Dolorosa</a:t>
            </a:r>
            <a:endParaRPr kumimoji="0" lang="ko-KR" altLang="en-US" sz="2400" dirty="0">
              <a:latin typeface="Stencil" pitchFamily="82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00760" y="5572140"/>
            <a:ext cx="314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b="1" dirty="0" smtClean="0">
                <a:latin typeface="Stencil" pitchFamily="82" charset="0"/>
                <a:ea typeface="맑은 고딕" pitchFamily="50" charset="-127"/>
              </a:rPr>
              <a:t> Titian</a:t>
            </a:r>
          </a:p>
          <a:p>
            <a:pPr algn="ctr"/>
            <a:r>
              <a:rPr kumimoji="0" lang="en-US" altLang="ko-KR" b="1" dirty="0" smtClean="0">
                <a:latin typeface="Franklin Gothic Demi" pitchFamily="34" charset="0"/>
                <a:ea typeface="맑은 고딕" pitchFamily="50" charset="-127"/>
              </a:rPr>
              <a:t>     (1488/90-1576)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39603" y="0"/>
            <a:ext cx="94232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00034" y="285728"/>
            <a:ext cx="1972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b="1" dirty="0" smtClean="0">
                <a:solidFill>
                  <a:srgbClr val="FF0000"/>
                </a:solidFill>
                <a:latin typeface="Elephant" pitchFamily="18" charset="0"/>
                <a:ea typeface="HY견명조" pitchFamily="18" charset="-127"/>
              </a:rPr>
              <a:t>1. Circumcision</a:t>
            </a:r>
            <a:endParaRPr kumimoji="0" lang="ko-KR" altLang="en-US" dirty="0">
              <a:solidFill>
                <a:srgbClr val="FF0000"/>
              </a:solidFill>
              <a:latin typeface="Elephant" pitchFamily="18" charset="0"/>
              <a:ea typeface="HY견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43438" y="285728"/>
            <a:ext cx="3825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Giovanni Bellini(1430–1516)</a:t>
            </a:r>
            <a:r>
              <a:rPr kumimoji="0" lang="ko-KR" altLang="en-US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伊</a:t>
            </a:r>
            <a:endParaRPr kumimoji="0" lang="ko-KR" altLang="en-US" dirty="0">
              <a:solidFill>
                <a:srgbClr val="FF0000"/>
              </a:solidFill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4908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857752" y="1000108"/>
            <a:ext cx="4286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Elephant" pitchFamily="18" charset="0"/>
                <a:ea typeface="맑은 고딕" pitchFamily="50" charset="-127"/>
              </a:rPr>
              <a:t>1. Circumcision</a:t>
            </a:r>
            <a:endParaRPr kumimoji="0" lang="ko-KR" altLang="en-US" sz="2400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929190" y="5786454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Luca Signorelli</a:t>
            </a:r>
          </a:p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(1450–1523)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伊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</a:t>
            </a:r>
            <a:endParaRPr kumimoji="0" lang="ko-KR" altLang="en-US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400550" y="0"/>
            <a:ext cx="4743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857232"/>
            <a:ext cx="435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Elephant" pitchFamily="18" charset="0"/>
                <a:ea typeface="맑은 고딕" pitchFamily="50" charset="-127"/>
              </a:rPr>
              <a:t>1. Circumcision</a:t>
            </a:r>
            <a:endParaRPr kumimoji="0" lang="ko-KR" altLang="en-US" sz="2400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5715016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Peter Paul Rubens</a:t>
            </a:r>
          </a:p>
          <a:p>
            <a:pPr algn="ctr"/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   (1577-1640)</a:t>
            </a:r>
            <a:r>
              <a:rPr kumimoji="0" lang="ko-KR" altLang="en-US" b="1" dirty="0" smtClean="0">
                <a:latin typeface="Elephant" pitchFamily="18" charset="0"/>
                <a:ea typeface="맑은 고딕" pitchFamily="50" charset="-127"/>
              </a:rPr>
              <a:t>和</a:t>
            </a:r>
            <a:endParaRPr kumimoji="0" lang="ko-KR" altLang="en-US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53832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357818" y="928670"/>
            <a:ext cx="3786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Presentation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     at the Temple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57818" y="5715016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Rembrandt</a:t>
            </a:r>
          </a:p>
          <a:p>
            <a:pPr algn="ctr"/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(1606-1669)</a:t>
            </a:r>
            <a:r>
              <a:rPr kumimoji="0" lang="ko-KR" altLang="en-US" b="1" dirty="0" smtClean="0">
                <a:latin typeface="Elephant" pitchFamily="18" charset="0"/>
                <a:ea typeface="맑은 고딕" pitchFamily="50" charset="-127"/>
              </a:rPr>
              <a:t>和</a:t>
            </a:r>
            <a:endParaRPr kumimoji="0" lang="ko-KR" altLang="en-US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-184435"/>
            <a:ext cx="9143999" cy="72268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57158" y="214290"/>
            <a:ext cx="352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b="1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1. Presentation at the Temple</a:t>
            </a:r>
            <a:endParaRPr kumimoji="0" lang="en-US" altLang="ko-KR" b="1" dirty="0">
              <a:solidFill>
                <a:srgbClr val="FF0000"/>
              </a:solidFill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00562" y="214290"/>
            <a:ext cx="416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b="1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Andrea Mantegna</a:t>
            </a:r>
            <a:r>
              <a:rPr kumimoji="0" lang="en-US" altLang="ko-KR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 (1431 – 1506)</a:t>
            </a:r>
            <a:r>
              <a:rPr kumimoji="0" lang="ko-KR" altLang="en-US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伊</a:t>
            </a:r>
            <a:endParaRPr kumimoji="0" lang="en-US" altLang="ko-KR" dirty="0">
              <a:solidFill>
                <a:srgbClr val="FF0000"/>
              </a:solidFill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472" y="0"/>
            <a:ext cx="77819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6000760" y="5929330"/>
            <a:ext cx="235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dirty="0" err="1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Aert</a:t>
            </a:r>
            <a:r>
              <a:rPr kumimoji="0" lang="en-US" altLang="ko-KR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 de </a:t>
            </a:r>
            <a:r>
              <a:rPr kumimoji="0" lang="en-US" altLang="ko-KR" dirty="0" err="1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Gelder</a:t>
            </a:r>
            <a:r>
              <a:rPr kumimoji="0" lang="en-US" altLang="ko-KR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 </a:t>
            </a:r>
          </a:p>
          <a:p>
            <a:pPr algn="ctr"/>
            <a:r>
              <a:rPr kumimoji="0" lang="en-US" altLang="ko-KR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(1645–1727)</a:t>
            </a:r>
            <a:r>
              <a:rPr kumimoji="0" lang="ko-KR" altLang="en-US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和</a:t>
            </a:r>
            <a:r>
              <a:rPr kumimoji="0" lang="en-US" altLang="ko-KR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 </a:t>
            </a:r>
            <a:endParaRPr kumimoji="0" lang="ko-KR" altLang="en-US" dirty="0">
              <a:solidFill>
                <a:srgbClr val="FF0000"/>
              </a:solidFill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7147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b="1" dirty="0">
                <a:solidFill>
                  <a:srgbClr val="FF0000"/>
                </a:solidFill>
                <a:latin typeface="Elephant" pitchFamily="18" charset="0"/>
              </a:rPr>
              <a:t>Presentation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FF0000"/>
                </a:solidFill>
                <a:latin typeface="Elephant" pitchFamily="18" charset="0"/>
              </a:rPr>
              <a:t>     at the Temple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67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858000" y="714356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sz="2400" b="1" dirty="0" smtClean="0">
                <a:latin typeface="Elephant" pitchFamily="18" charset="0"/>
                <a:ea typeface="맑은 고딕" pitchFamily="50" charset="-127"/>
              </a:rPr>
              <a:t>2.Flight into </a:t>
            </a:r>
          </a:p>
          <a:p>
            <a:r>
              <a:rPr kumimoji="0" lang="en-US" altLang="ko-KR" sz="2400" b="1" dirty="0" smtClean="0">
                <a:latin typeface="Elephant" pitchFamily="18" charset="0"/>
                <a:ea typeface="맑은 고딕" pitchFamily="50" charset="-127"/>
              </a:rPr>
              <a:t>       Egypt</a:t>
            </a:r>
            <a:endParaRPr kumimoji="0" lang="ko-KR" altLang="en-US" sz="2400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786578" y="5715016"/>
            <a:ext cx="235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Giotto</a:t>
            </a:r>
          </a:p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   (1267-1337)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伊</a:t>
            </a:r>
            <a:endParaRPr kumimoji="0" lang="ko-KR" altLang="en-US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43013"/>
            <a:ext cx="9144000" cy="4370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00034" y="500042"/>
            <a:ext cx="3112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2400" b="1" dirty="0" smtClean="0">
                <a:latin typeface="Elephant" pitchFamily="18" charset="0"/>
                <a:ea typeface="맑은 고딕" pitchFamily="50" charset="-127"/>
              </a:rPr>
              <a:t>2.Flight into Egypt</a:t>
            </a:r>
            <a:endParaRPr kumimoji="0" lang="ko-KR" altLang="en-US" sz="2400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09433" y="6143644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Edwin Long(1829–1891)</a:t>
            </a:r>
            <a:r>
              <a:rPr lang="ko-KR" altLang="en-US" dirty="0">
                <a:latin typeface="Elephant" pitchFamily="18" charset="0"/>
              </a:rPr>
              <a:t>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05088" y="0"/>
            <a:ext cx="3932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857232"/>
            <a:ext cx="2643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Elephant" pitchFamily="18" charset="0"/>
                <a:ea typeface="맑은 고딕" pitchFamily="50" charset="-127"/>
              </a:rPr>
              <a:t>2.Flight into Egypt</a:t>
            </a:r>
            <a:endParaRPr kumimoji="0" lang="ko-KR" altLang="en-US" sz="2400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500826" y="5572140"/>
            <a:ext cx="264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Carl </a:t>
            </a:r>
            <a:r>
              <a:rPr kumimoji="0" lang="en-US" altLang="ko-KR" dirty="0" err="1" smtClean="0">
                <a:latin typeface="Elephant" pitchFamily="18" charset="0"/>
                <a:ea typeface="맑은 고딕" pitchFamily="50" charset="-127"/>
              </a:rPr>
              <a:t>Spitzwe</a:t>
            </a:r>
            <a:endParaRPr kumimoji="0" lang="en-US" altLang="ko-KR" dirty="0" smtClean="0">
              <a:latin typeface="Elephant" pitchFamily="18" charset="0"/>
              <a:ea typeface="맑은 고딕" pitchFamily="50" charset="-127"/>
            </a:endParaRPr>
          </a:p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(1808–1885)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獨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</a:t>
            </a:r>
            <a:endParaRPr kumimoji="0" lang="ko-KR" altLang="en-US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file281.uf.daum.net/image/033BCC3E51218B9C173A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0"/>
            <a:ext cx="6985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857752" y="1571612"/>
            <a:ext cx="176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Way to Calvary</a:t>
            </a:r>
            <a:endParaRPr kumimoji="0" lang="en-US" altLang="ko-KR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000892" y="200024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Crucifixion</a:t>
            </a:r>
            <a:endParaRPr kumimoji="0" lang="en-US" altLang="ko-KR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286644" y="4000504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Deposition</a:t>
            </a:r>
            <a:endParaRPr kumimoji="0" lang="ko-KR" altLang="en-US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215206" y="6143644"/>
            <a:ext cx="1534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Entombment</a:t>
            </a:r>
            <a:endParaRPr kumimoji="0" lang="ko-KR" altLang="en-US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43174" y="6215082"/>
            <a:ext cx="150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Circumcision</a:t>
            </a:r>
            <a:endParaRPr kumimoji="0" lang="en-US" altLang="ko-KR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57422" y="4000504"/>
            <a:ext cx="192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Flight into Egypt</a:t>
            </a:r>
            <a:endParaRPr kumimoji="0" lang="en-US" altLang="ko-KR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71736" y="1928802"/>
            <a:ext cx="2261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Among the Doctors</a:t>
            </a:r>
            <a:endParaRPr kumimoji="0" lang="en-US" altLang="ko-KR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1142984"/>
            <a:ext cx="2143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 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The Seven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  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Sorrows </a:t>
            </a:r>
            <a:endParaRPr lang="en-US" altLang="ko-KR" sz="2400" dirty="0">
              <a:solidFill>
                <a:schemeClr val="tx1">
                  <a:lumMod val="95000"/>
                  <a:lumOff val="5000"/>
                </a:schemeClr>
              </a:solidFill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of 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Mary</a:t>
            </a:r>
            <a:endParaRPr lang="ko-KR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27063"/>
            <a:ext cx="9144000" cy="56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214290"/>
            <a:ext cx="385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2400" dirty="0" smtClean="0">
                <a:latin typeface="Elephant" pitchFamily="18" charset="0"/>
                <a:ea typeface="맑은 고딕" pitchFamily="50" charset="-127"/>
              </a:rPr>
              <a:t>3.Finding in the Temple</a:t>
            </a:r>
            <a:endParaRPr kumimoji="0" lang="ko-KR" altLang="en-US" sz="2400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86248" y="6286520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William Holman Hunt(1827–1910)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英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 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30213"/>
            <a:ext cx="9144000" cy="6427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14282" y="0"/>
            <a:ext cx="35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altLang="ko-KR" sz="2400" dirty="0" smtClean="0">
                <a:latin typeface="Elephant" pitchFamily="18" charset="0"/>
                <a:ea typeface="맑은 고딕" pitchFamily="50" charset="-127"/>
              </a:rPr>
              <a:t>3.Among the Doctors 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5528908" y="0"/>
            <a:ext cx="36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altLang="ko-KR" dirty="0" smtClean="0">
                <a:latin typeface="Elephant" pitchFamily="18" charset="0"/>
                <a:ea typeface="맑은 고딕" pitchFamily="50" charset="-127"/>
              </a:rPr>
              <a:t>José de Ribera(1591–1652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西</a:t>
            </a:r>
            <a:endParaRPr kumimoji="0" lang="ko-KR" altLang="en-US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786314" y="785794"/>
            <a:ext cx="435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dirty="0" smtClean="0">
                <a:latin typeface="Elephant" pitchFamily="18" charset="0"/>
                <a:ea typeface="맑은 고딕" pitchFamily="50" charset="-127"/>
              </a:rPr>
              <a:t>3.Finding in the Temple</a:t>
            </a:r>
            <a:endParaRPr kumimoji="0" lang="ko-KR" altLang="en-US" sz="2400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86314" y="5715016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James </a:t>
            </a:r>
            <a:r>
              <a:rPr kumimoji="0" lang="en-US" altLang="ko-KR" dirty="0" err="1" smtClean="0">
                <a:latin typeface="Elephant" pitchFamily="18" charset="0"/>
                <a:ea typeface="맑은 고딕" pitchFamily="50" charset="-127"/>
              </a:rPr>
              <a:t>Tissot</a:t>
            </a:r>
            <a:endParaRPr kumimoji="0" lang="en-US" altLang="ko-KR" dirty="0" smtClean="0">
              <a:latin typeface="Elephant" pitchFamily="18" charset="0"/>
              <a:ea typeface="맑은 고딕" pitchFamily="50" charset="-127"/>
            </a:endParaRPr>
          </a:p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(1836–1902)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佛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</a:t>
            </a:r>
            <a:endParaRPr kumimoji="0" lang="ko-KR" altLang="en-US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698625" y="0"/>
            <a:ext cx="7445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571480"/>
            <a:ext cx="1714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dirty="0" smtClean="0">
                <a:latin typeface="Elephant" pitchFamily="18" charset="0"/>
                <a:ea typeface="맑은 고딕" pitchFamily="50" charset="-127"/>
              </a:rPr>
              <a:t>4.Way to </a:t>
            </a:r>
          </a:p>
          <a:p>
            <a:pPr algn="ctr"/>
            <a:r>
              <a:rPr kumimoji="0" lang="en-US" altLang="ko-KR" sz="2400" dirty="0" smtClean="0">
                <a:latin typeface="Elephant" pitchFamily="18" charset="0"/>
                <a:ea typeface="맑은 고딕" pitchFamily="50" charset="-127"/>
              </a:rPr>
              <a:t>  Calvary</a:t>
            </a:r>
            <a:endParaRPr kumimoji="0" lang="ko-KR" altLang="en-US" sz="2400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5857892"/>
            <a:ext cx="171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it-IT" altLang="ko-KR" b="1" dirty="0" smtClean="0">
                <a:latin typeface="Elephant" pitchFamily="18" charset="0"/>
                <a:ea typeface="맑은 고딕" pitchFamily="50" charset="-127"/>
              </a:rPr>
              <a:t>Duccio </a:t>
            </a:r>
            <a:r>
              <a:rPr kumimoji="0" lang="ko-KR" altLang="en-US" b="1" dirty="0" smtClean="0">
                <a:latin typeface="Elephant" pitchFamily="18" charset="0"/>
                <a:ea typeface="맑은 고딕" pitchFamily="50" charset="-127"/>
              </a:rPr>
              <a:t>伊</a:t>
            </a:r>
            <a:r>
              <a:rPr kumimoji="0" lang="it-IT" altLang="ko-KR" b="1" dirty="0" smtClean="0">
                <a:latin typeface="Elephant" pitchFamily="18" charset="0"/>
                <a:ea typeface="맑은 고딕" pitchFamily="50" charset="-127"/>
              </a:rPr>
              <a:t>(</a:t>
            </a:r>
            <a:r>
              <a:rPr kumimoji="0" lang="it-IT" altLang="ko-KR" dirty="0" smtClean="0">
                <a:latin typeface="Elephant" pitchFamily="18" charset="0"/>
                <a:ea typeface="맑은 고딕" pitchFamily="50" charset="-127"/>
              </a:rPr>
              <a:t>1255 – 1319)</a:t>
            </a:r>
            <a:endParaRPr kumimoji="0" lang="it-IT" altLang="ko-KR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6115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072198" y="714356"/>
            <a:ext cx="3071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dirty="0" smtClean="0">
                <a:latin typeface="Elephant" pitchFamily="18" charset="0"/>
                <a:ea typeface="맑은 고딕" pitchFamily="50" charset="-127"/>
              </a:rPr>
              <a:t>4.Way to Calvary</a:t>
            </a:r>
            <a:endParaRPr kumimoji="0" lang="ko-KR" altLang="en-US" sz="2400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43636" y="5715016"/>
            <a:ext cx="300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Andrea </a:t>
            </a:r>
            <a:r>
              <a:rPr kumimoji="0" lang="en-US" altLang="ko-KR" dirty="0" err="1" smtClean="0">
                <a:latin typeface="Elephant" pitchFamily="18" charset="0"/>
                <a:ea typeface="맑은 고딕" pitchFamily="50" charset="-127"/>
              </a:rPr>
              <a:t>di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</a:t>
            </a:r>
            <a:r>
              <a:rPr kumimoji="0" lang="en-US" altLang="ko-KR" dirty="0" err="1" smtClean="0">
                <a:latin typeface="Elephant" pitchFamily="18" charset="0"/>
                <a:ea typeface="맑은 고딕" pitchFamily="50" charset="-127"/>
              </a:rPr>
              <a:t>Bartolo</a:t>
            </a:r>
            <a:endParaRPr kumimoji="0" lang="en-US" altLang="ko-KR" dirty="0" smtClean="0">
              <a:latin typeface="Elephant" pitchFamily="18" charset="0"/>
              <a:ea typeface="맑은 고딕" pitchFamily="50" charset="-127"/>
            </a:endParaRPr>
          </a:p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(1360/70-1428)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伊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</a:t>
            </a:r>
            <a:endParaRPr kumimoji="0" lang="ko-KR" altLang="en-US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92113" y="0"/>
            <a:ext cx="8358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0"/>
            <a:ext cx="3719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en-US" altLang="ko-KR" sz="2400" b="1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4.Carrying of the Cross</a:t>
            </a:r>
            <a:endParaRPr kumimoji="0" lang="en-US" altLang="ko-KR" sz="2400" b="1" dirty="0">
              <a:solidFill>
                <a:srgbClr val="FF0000"/>
              </a:solidFill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75083" y="6488668"/>
            <a:ext cx="376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b="1" dirty="0" err="1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Gustave</a:t>
            </a:r>
            <a:r>
              <a:rPr kumimoji="0" lang="en-US" altLang="ko-KR" b="1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 </a:t>
            </a:r>
            <a:r>
              <a:rPr kumimoji="0" lang="en-US" altLang="ko-KR" b="1" dirty="0" err="1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Doré</a:t>
            </a:r>
            <a:r>
              <a:rPr kumimoji="0" lang="en-US" altLang="ko-KR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 (1832 – 1883 )</a:t>
            </a:r>
            <a:r>
              <a:rPr kumimoji="0" lang="ko-KR" altLang="en-US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佛</a:t>
            </a:r>
            <a:endParaRPr kumimoji="0" lang="en-US" altLang="ko-KR" dirty="0">
              <a:solidFill>
                <a:srgbClr val="FF0000"/>
              </a:solidFill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43354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357686" y="571480"/>
            <a:ext cx="4786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Elephant" pitchFamily="18" charset="0"/>
                <a:ea typeface="맑은 고딕" pitchFamily="50" charset="-127"/>
              </a:rPr>
              <a:t>5.Crucifixion</a:t>
            </a:r>
            <a:endParaRPr kumimoji="0" lang="ko-KR" altLang="en-US" sz="2400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86248" y="5643578"/>
            <a:ext cx="4857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Simon </a:t>
            </a:r>
            <a:r>
              <a:rPr kumimoji="0" lang="en-US" altLang="ko-KR" dirty="0" err="1" smtClean="0">
                <a:latin typeface="Elephant" pitchFamily="18" charset="0"/>
                <a:ea typeface="맑은 고딕" pitchFamily="50" charset="-127"/>
              </a:rPr>
              <a:t>Vouet</a:t>
            </a:r>
            <a:endParaRPr kumimoji="0" lang="en-US" altLang="ko-KR" dirty="0" smtClean="0">
              <a:latin typeface="Elephant" pitchFamily="18" charset="0"/>
              <a:ea typeface="맑은 고딕" pitchFamily="50" charset="-127"/>
            </a:endParaRPr>
          </a:p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(1590–1649)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佛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</a:t>
            </a:r>
            <a:endParaRPr kumimoji="0" lang="ko-KR" altLang="en-US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675187" y="0"/>
            <a:ext cx="44688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2918"/>
            <a:ext cx="4714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Elephant" pitchFamily="18" charset="0"/>
                <a:ea typeface="맑은 고딕" pitchFamily="50" charset="-127"/>
              </a:rPr>
              <a:t>5.Crucifixion</a:t>
            </a:r>
            <a:endParaRPr kumimoji="0" lang="ko-KR" altLang="en-US" sz="2400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5786454"/>
            <a:ext cx="4643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Michelangelo</a:t>
            </a:r>
          </a:p>
          <a:p>
            <a:pPr algn="ctr"/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  (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1475 – 1564) 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伊</a:t>
            </a:r>
            <a:endParaRPr kumimoji="0" lang="en-US" altLang="ko-KR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5564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500694" y="785794"/>
            <a:ext cx="3643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Elephant" pitchFamily="18" charset="0"/>
                <a:ea typeface="맑은 고딕" pitchFamily="50" charset="-127"/>
              </a:rPr>
              <a:t>5.Crucifixion</a:t>
            </a:r>
            <a:endParaRPr kumimoji="0" lang="ko-KR" altLang="en-US" sz="2400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72132" y="5786454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Paul Gauguin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</a:t>
            </a:r>
          </a:p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(1848 – 1903 )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佛</a:t>
            </a:r>
            <a:endParaRPr kumimoji="0" lang="en-US" altLang="ko-KR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19613" y="0"/>
            <a:ext cx="46243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714356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6.Deposition 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Elephant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5786454"/>
            <a:ext cx="450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dirty="0" err="1" smtClean="0">
                <a:latin typeface="Elephant" pitchFamily="18" charset="0"/>
                <a:ea typeface="맑은 고딕" pitchFamily="50" charset="-127"/>
              </a:rPr>
              <a:t>Pietro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Perugino</a:t>
            </a:r>
          </a:p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 (1448–1523)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伊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</a:t>
            </a:r>
            <a:endParaRPr kumimoji="0" lang="ko-KR" altLang="en-US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6572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572264" y="857232"/>
            <a:ext cx="2571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 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The Seven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Sorrows </a:t>
            </a:r>
            <a:endParaRPr lang="en-US" altLang="ko-KR" sz="2400" dirty="0">
              <a:solidFill>
                <a:schemeClr val="tx1">
                  <a:lumMod val="95000"/>
                  <a:lumOff val="5000"/>
                </a:schemeClr>
              </a:solidFill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of 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Mary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6500826" y="5429264"/>
            <a:ext cx="264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b="1" dirty="0" err="1" smtClean="0">
                <a:latin typeface="Elephant" pitchFamily="18" charset="0"/>
                <a:ea typeface="맑은 고딕" pitchFamily="50" charset="-127"/>
              </a:rPr>
              <a:t>Adriaen</a:t>
            </a:r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 </a:t>
            </a:r>
            <a:r>
              <a:rPr kumimoji="0" lang="en-US" altLang="ko-KR" b="1" dirty="0" err="1" smtClean="0">
                <a:latin typeface="Elephant" pitchFamily="18" charset="0"/>
                <a:ea typeface="맑은 고딕" pitchFamily="50" charset="-127"/>
              </a:rPr>
              <a:t>Isenbrant</a:t>
            </a:r>
            <a:endParaRPr kumimoji="0" lang="en-US" altLang="ko-KR" b="1" dirty="0" smtClean="0">
              <a:latin typeface="Elephant" pitchFamily="18" charset="0"/>
              <a:ea typeface="맑은 고딕" pitchFamily="50" charset="-127"/>
            </a:endParaRPr>
          </a:p>
          <a:p>
            <a:pPr algn="ctr"/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  (1485-1551)</a:t>
            </a:r>
            <a:r>
              <a:rPr kumimoji="0" lang="ko-KR" altLang="en-US" b="1" dirty="0" smtClean="0">
                <a:latin typeface="Elephant" pitchFamily="18" charset="0"/>
                <a:ea typeface="맑은 고딕" pitchFamily="50" charset="-127"/>
              </a:rPr>
              <a:t>和</a:t>
            </a:r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 </a:t>
            </a:r>
            <a:endParaRPr kumimoji="0" lang="ko-KR" altLang="en-US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66725" y="0"/>
            <a:ext cx="82089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214290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en-US" altLang="ko-KR" sz="2400" b="1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6.Deposition</a:t>
            </a:r>
            <a:r>
              <a:rPr kumimoji="0" lang="en-US" altLang="ko-KR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15008" y="0"/>
            <a:ext cx="34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dirty="0" err="1" smtClean="0">
                <a:solidFill>
                  <a:srgbClr val="C00000"/>
                </a:solidFill>
                <a:latin typeface="Elephant" pitchFamily="18" charset="0"/>
                <a:ea typeface="맑은 고딕" pitchFamily="50" charset="-127"/>
              </a:rPr>
              <a:t>Fra</a:t>
            </a:r>
            <a:r>
              <a:rPr kumimoji="0" lang="en-US" altLang="ko-KR" dirty="0" smtClean="0">
                <a:solidFill>
                  <a:srgbClr val="C00000"/>
                </a:solidFill>
                <a:latin typeface="Elephant" pitchFamily="18" charset="0"/>
                <a:ea typeface="맑은 고딕" pitchFamily="50" charset="-127"/>
              </a:rPr>
              <a:t> Angelico(1395-1455)</a:t>
            </a:r>
            <a:r>
              <a:rPr kumimoji="0" lang="ko-KR" altLang="en-US" dirty="0" smtClean="0">
                <a:solidFill>
                  <a:srgbClr val="C00000"/>
                </a:solidFill>
                <a:latin typeface="Elephant" pitchFamily="18" charset="0"/>
                <a:ea typeface="맑은 고딕" pitchFamily="50" charset="-127"/>
              </a:rPr>
              <a:t>伊</a:t>
            </a:r>
            <a:endParaRPr kumimoji="0" lang="ko-KR" altLang="en-US" dirty="0">
              <a:solidFill>
                <a:srgbClr val="FFFF00"/>
              </a:solidFill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-116946"/>
            <a:ext cx="9143999" cy="70906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57224" y="571480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2400" b="1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6.Deposition</a:t>
            </a:r>
            <a:r>
              <a:rPr kumimoji="0" lang="en-US" altLang="ko-KR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215074" y="285728"/>
            <a:ext cx="2928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dirty="0" err="1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Rogier</a:t>
            </a:r>
            <a:r>
              <a:rPr kumimoji="0" lang="en-US" altLang="ko-KR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 van </a:t>
            </a:r>
            <a:r>
              <a:rPr kumimoji="0" lang="en-US" altLang="ko-KR" dirty="0" err="1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der</a:t>
            </a:r>
            <a:r>
              <a:rPr kumimoji="0" lang="en-US" altLang="ko-KR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 Weyden</a:t>
            </a:r>
          </a:p>
          <a:p>
            <a:r>
              <a:rPr kumimoji="0" lang="en-US" altLang="ko-KR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 (1399/1400–1464)</a:t>
            </a:r>
            <a:r>
              <a:rPr kumimoji="0" lang="ko-KR" altLang="en-US" dirty="0" smtClean="0">
                <a:solidFill>
                  <a:srgbClr val="FF0000"/>
                </a:solidFill>
                <a:latin typeface="Elephant" pitchFamily="18" charset="0"/>
                <a:ea typeface="맑은 고딕" pitchFamily="50" charset="-127"/>
              </a:rPr>
              <a:t>和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000628" y="857232"/>
            <a:ext cx="4143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7.Lamentation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  </a:t>
            </a:r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(</a:t>
            </a:r>
            <a:r>
              <a:rPr lang="it-IT" altLang="ko-KR" sz="2400" b="1" dirty="0">
                <a:latin typeface="Elephant" pitchFamily="18" charset="0"/>
              </a:rPr>
              <a:t>Pietà 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)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628" y="5715016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Dieric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 Bouts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    (1420-1475)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和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 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678237" y="0"/>
            <a:ext cx="5465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785794"/>
            <a:ext cx="364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7.Lamentation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  </a:t>
            </a:r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(</a:t>
            </a:r>
            <a:r>
              <a:rPr lang="it-IT" altLang="ko-KR" sz="2400" b="1" dirty="0">
                <a:latin typeface="Elephant" pitchFamily="18" charset="0"/>
              </a:rPr>
              <a:t>Pietà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)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5643578"/>
            <a:ext cx="3643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nl-NL" altLang="ko-KR" b="1" dirty="0" smtClean="0">
                <a:latin typeface="Elephant" pitchFamily="18" charset="0"/>
                <a:ea typeface="맑은 고딕" pitchFamily="50" charset="-127"/>
              </a:rPr>
              <a:t>Vincent van Gogh</a:t>
            </a:r>
            <a:r>
              <a:rPr kumimoji="0" lang="nl-NL" altLang="ko-KR" dirty="0" smtClean="0">
                <a:latin typeface="Elephant" pitchFamily="18" charset="0"/>
                <a:ea typeface="맑은 고딕" pitchFamily="50" charset="-127"/>
              </a:rPr>
              <a:t> </a:t>
            </a:r>
          </a:p>
          <a:p>
            <a:pPr algn="ctr"/>
            <a:r>
              <a:rPr kumimoji="0" lang="nl-NL" altLang="ko-KR" dirty="0" smtClean="0">
                <a:latin typeface="Elephant" pitchFamily="18" charset="0"/>
                <a:ea typeface="맑은 고딕" pitchFamily="50" charset="-127"/>
              </a:rPr>
              <a:t>    (1853 – 1890)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和</a:t>
            </a:r>
            <a:endParaRPr kumimoji="0" lang="nl-NL" altLang="ko-KR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7699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643834" y="642918"/>
            <a:ext cx="1500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it-IT" altLang="ko-KR" sz="2400" b="1" dirty="0" smtClean="0">
                <a:latin typeface="Elephant" pitchFamily="18" charset="0"/>
                <a:ea typeface="맑은 고딕" pitchFamily="50" charset="-127"/>
              </a:rPr>
              <a:t>7.Pietà</a:t>
            </a:r>
            <a:endParaRPr kumimoji="0" lang="it-IT" altLang="ko-KR" sz="2400" b="1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715272" y="5572140"/>
            <a:ext cx="1428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Michelangel</a:t>
            </a:r>
            <a:endParaRPr lang="en-US" altLang="ko-K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Elephant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(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1475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–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1564)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71750" y="0"/>
            <a:ext cx="6572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571480"/>
            <a:ext cx="2571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Elephant" pitchFamily="18" charset="0"/>
                <a:ea typeface="맑은 고딕" pitchFamily="50" charset="-127"/>
              </a:rPr>
              <a:t>7.Entombment</a:t>
            </a:r>
            <a:endParaRPr kumimoji="0" lang="en-US" altLang="ko-KR" sz="2400" b="1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5572140"/>
            <a:ext cx="2571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Raphael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</a:t>
            </a:r>
          </a:p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(1483 – 1520)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伊</a:t>
            </a:r>
            <a:endParaRPr kumimoji="0" lang="en-US" altLang="ko-KR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4543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572000" y="64291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Elephant" pitchFamily="18" charset="0"/>
                <a:ea typeface="맑은 고딕" pitchFamily="50" charset="-127"/>
              </a:rPr>
              <a:t>7.Entombment</a:t>
            </a:r>
            <a:endParaRPr kumimoji="0" lang="en-US" altLang="ko-KR" sz="2400" b="1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72000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Caravaggio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</a:t>
            </a:r>
          </a:p>
          <a:p>
            <a:pPr algn="ctr"/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(1573 – 1610)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伊</a:t>
            </a:r>
            <a:endParaRPr kumimoji="0" lang="en-US" altLang="ko-KR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96900"/>
            <a:ext cx="9144000" cy="62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8596" y="214290"/>
            <a:ext cx="2466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2400" b="1" dirty="0" smtClean="0">
                <a:latin typeface="Elephant" pitchFamily="18" charset="0"/>
                <a:ea typeface="맑은 고딕" pitchFamily="50" charset="-127"/>
              </a:rPr>
              <a:t>7.Entombment</a:t>
            </a:r>
            <a:endParaRPr kumimoji="0" lang="en-US" altLang="ko-KR" sz="2400" b="1" dirty="0">
              <a:latin typeface="Elephant" pitchFamily="18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72132" y="214290"/>
            <a:ext cx="3219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Titian</a:t>
            </a:r>
            <a:r>
              <a:rPr kumimoji="0" lang="en-US" altLang="ko-KR" dirty="0" smtClean="0">
                <a:latin typeface="Elephant" pitchFamily="18" charset="0"/>
                <a:ea typeface="맑은 고딕" pitchFamily="50" charset="-127"/>
              </a:rPr>
              <a:t> (1487/90 – 1576)</a:t>
            </a:r>
            <a:r>
              <a:rPr kumimoji="0" lang="ko-KR" altLang="en-US" dirty="0" smtClean="0">
                <a:latin typeface="Elephant" pitchFamily="18" charset="0"/>
                <a:ea typeface="맑은 고딕" pitchFamily="50" charset="-127"/>
              </a:rPr>
              <a:t>伊</a:t>
            </a:r>
            <a:endParaRPr kumimoji="0" lang="en-US" altLang="ko-KR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368800" y="0"/>
            <a:ext cx="477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785794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The Seven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Sorrows </a:t>
            </a:r>
            <a:endParaRPr lang="en-US" altLang="ko-KR" sz="2400" dirty="0">
              <a:solidFill>
                <a:schemeClr val="tx1">
                  <a:lumMod val="95000"/>
                  <a:lumOff val="5000"/>
                </a:schemeClr>
              </a:solidFill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of 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Mary</a:t>
            </a:r>
            <a:endParaRPr lang="ko-KR" altLang="en-US" sz="2400" dirty="0">
              <a:latin typeface="Impact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5429264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Albrecht </a:t>
            </a:r>
            <a:r>
              <a:rPr kumimoji="0" lang="en-US" altLang="ko-KR" b="1" dirty="0" err="1" smtClean="0">
                <a:latin typeface="Elephant" pitchFamily="18" charset="0"/>
                <a:ea typeface="맑은 고딕" pitchFamily="50" charset="-127"/>
              </a:rPr>
              <a:t>Dürer</a:t>
            </a:r>
            <a:endParaRPr kumimoji="0" lang="en-US" altLang="ko-KR" b="1" dirty="0" smtClean="0">
              <a:latin typeface="Elephant" pitchFamily="18" charset="0"/>
              <a:ea typeface="맑은 고딕" pitchFamily="50" charset="-127"/>
            </a:endParaRPr>
          </a:p>
          <a:p>
            <a:pPr algn="ctr"/>
            <a:r>
              <a:rPr kumimoji="0" lang="en-US" altLang="ko-KR" b="1" dirty="0" smtClean="0">
                <a:latin typeface="Elephant" pitchFamily="18" charset="0"/>
                <a:ea typeface="맑은 고딕" pitchFamily="50" charset="-127"/>
              </a:rPr>
              <a:t>   (1471-1528)</a:t>
            </a:r>
            <a:r>
              <a:rPr kumimoji="0" lang="ko-KR" altLang="en-US" b="1" dirty="0" smtClean="0">
                <a:latin typeface="Elephant" pitchFamily="18" charset="0"/>
                <a:ea typeface="맑은 고딕" pitchFamily="50" charset="-127"/>
              </a:rPr>
              <a:t>獨</a:t>
            </a:r>
            <a:endParaRPr kumimoji="0" lang="ko-KR" altLang="en-US" dirty="0">
              <a:latin typeface="Elephant" pitchFamily="18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46180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500562" y="1214422"/>
            <a:ext cx="46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it-IT" altLang="ko-KR" sz="2400" dirty="0" smtClean="0">
                <a:latin typeface="Stencil" pitchFamily="82" charset="0"/>
                <a:ea typeface="맑은 고딕" pitchFamily="50" charset="-127"/>
              </a:rPr>
              <a:t>Madonna and Child</a:t>
            </a:r>
            <a:endParaRPr kumimoji="0" lang="ko-KR" altLang="en-US" sz="2400" dirty="0">
              <a:latin typeface="Stencil" pitchFamily="82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72000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0" lang="it-IT" altLang="ko-KR" dirty="0" smtClean="0">
                <a:latin typeface="Stencil" pitchFamily="82" charset="0"/>
                <a:ea typeface="맑은 고딕" pitchFamily="50" charset="-127"/>
              </a:rPr>
              <a:t>Taddeo di Bartolo</a:t>
            </a:r>
          </a:p>
          <a:p>
            <a:pPr algn="ctr"/>
            <a:r>
              <a:rPr kumimoji="0" lang="it-IT" altLang="ko-KR" dirty="0" smtClean="0">
                <a:latin typeface="Stencil" pitchFamily="82" charset="0"/>
                <a:ea typeface="맑은 고딕" pitchFamily="50" charset="-127"/>
              </a:rPr>
              <a:t>       (1363-1422)</a:t>
            </a:r>
            <a:r>
              <a:rPr kumimoji="0" lang="ko-KR" altLang="en-US" dirty="0" smtClean="0">
                <a:latin typeface="Stencil" pitchFamily="82" charset="0"/>
                <a:ea typeface="맑은 고딕" pitchFamily="50" charset="-127"/>
              </a:rPr>
              <a:t>伊</a:t>
            </a:r>
            <a:r>
              <a:rPr kumimoji="0" lang="en-US" altLang="ko-KR" dirty="0" smtClean="0">
                <a:latin typeface="Stencil" pitchFamily="82" charset="0"/>
                <a:ea typeface="맑은 고딕" pitchFamily="50" charset="-127"/>
              </a:rPr>
              <a:t> </a:t>
            </a:r>
            <a:endParaRPr kumimoji="0" lang="ko-KR" altLang="en-US" dirty="0">
              <a:latin typeface="Stencil" pitchFamily="82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781425" y="0"/>
            <a:ext cx="536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1000108"/>
            <a:ext cx="378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Stencil" pitchFamily="82" charset="0"/>
                <a:ea typeface="맑은 고딕" pitchFamily="50" charset="-127"/>
              </a:rPr>
              <a:t>Madonna and Child</a:t>
            </a:r>
            <a:r>
              <a:rPr kumimoji="0" lang="en-US" altLang="ko-KR" sz="2400" dirty="0" smtClean="0">
                <a:latin typeface="Stencil" pitchFamily="82" charset="0"/>
                <a:ea typeface="맑은 고딕" pitchFamily="50" charset="-127"/>
              </a:rPr>
              <a:t> </a:t>
            </a:r>
            <a:endParaRPr kumimoji="0" lang="ko-KR" altLang="en-US" sz="2400" dirty="0">
              <a:latin typeface="Stencil" pitchFamily="82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5643578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tencil" pitchFamily="82" charset="0"/>
              </a:rPr>
              <a:t>Pompeo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Stencil" pitchFamily="82" charset="0"/>
              </a:rPr>
              <a:t> </a:t>
            </a:r>
            <a:r>
              <a:rPr lang="en-US" altLang="ko-K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tencil" pitchFamily="82" charset="0"/>
              </a:rPr>
              <a:t>Batori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Stencil" pitchFamily="8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encil" pitchFamily="82" charset="0"/>
              </a:rPr>
              <a:t>(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Stencil" pitchFamily="82" charset="0"/>
              </a:rPr>
              <a:t>1708–1787)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tencil" pitchFamily="82" charset="0"/>
              </a:rPr>
              <a:t>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61833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215074" y="857232"/>
            <a:ext cx="292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Stencil" pitchFamily="82" charset="0"/>
                <a:ea typeface="맑은 고딕" pitchFamily="50" charset="-127"/>
              </a:rPr>
              <a:t>Madonna</a:t>
            </a:r>
          </a:p>
          <a:p>
            <a:pPr algn="ctr"/>
            <a:r>
              <a:rPr kumimoji="0" lang="en-US" altLang="ko-KR" sz="2400" b="1" dirty="0" smtClean="0">
                <a:latin typeface="Stencil" pitchFamily="82" charset="0"/>
                <a:ea typeface="맑은 고딕" pitchFamily="50" charset="-127"/>
              </a:rPr>
              <a:t>and Child</a:t>
            </a:r>
            <a:r>
              <a:rPr kumimoji="0" lang="en-US" altLang="ko-KR" sz="2400" dirty="0" smtClean="0">
                <a:latin typeface="Stencil" pitchFamily="82" charset="0"/>
                <a:ea typeface="맑은 고딕" pitchFamily="50" charset="-127"/>
              </a:rPr>
              <a:t> </a:t>
            </a:r>
            <a:endParaRPr kumimoji="0" lang="ko-KR" altLang="en-US" sz="2400" dirty="0">
              <a:latin typeface="Stencil" pitchFamily="82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43636" y="5643578"/>
            <a:ext cx="300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it-IT" altLang="ko-KR" dirty="0" smtClean="0">
                <a:latin typeface="Stencil" pitchFamily="82" charset="0"/>
                <a:ea typeface="맑은 고딕" pitchFamily="50" charset="-127"/>
              </a:rPr>
              <a:t>Jean Fouquet</a:t>
            </a:r>
          </a:p>
          <a:p>
            <a:pPr algn="ctr"/>
            <a:r>
              <a:rPr kumimoji="0" lang="it-IT" altLang="ko-KR" dirty="0" smtClean="0">
                <a:latin typeface="Stencil" pitchFamily="82" charset="0"/>
                <a:ea typeface="맑은 고딕" pitchFamily="50" charset="-127"/>
              </a:rPr>
              <a:t>  (1420-1481)</a:t>
            </a:r>
            <a:r>
              <a:rPr kumimoji="0" lang="ko-KR" altLang="en-US" dirty="0" smtClean="0">
                <a:latin typeface="Stencil" pitchFamily="82" charset="0"/>
                <a:ea typeface="맑은 고딕" pitchFamily="50" charset="-127"/>
              </a:rPr>
              <a:t>佛</a:t>
            </a:r>
            <a:endParaRPr kumimoji="0" lang="it-IT" altLang="ko-KR" dirty="0">
              <a:latin typeface="Stencil" pitchFamily="82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4194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14810" y="1071546"/>
            <a:ext cx="492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Stencil" pitchFamily="82" charset="0"/>
                <a:ea typeface="맑은 고딕" pitchFamily="50" charset="-127"/>
              </a:rPr>
              <a:t>Mater Dolorosa </a:t>
            </a:r>
            <a:endParaRPr kumimoji="0" lang="ko-KR" altLang="en-US" sz="2400" dirty="0">
              <a:latin typeface="Stencil" pitchFamily="82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14810" y="5643578"/>
            <a:ext cx="4929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latin typeface="Stencil" pitchFamily="82" charset="0"/>
              </a:rPr>
              <a:t>Hans Memling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(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1430-1494</a:t>
            </a:r>
            <a:r>
              <a:rPr lang="en-US" altLang="ko-KR" b="1" dirty="0">
                <a:latin typeface="Franklin Gothic Demi" pitchFamily="34" charset="0"/>
              </a:rPr>
              <a:t>)</a:t>
            </a:r>
            <a:endParaRPr lang="ko-KR" altLang="en-US" dirty="0">
              <a:latin typeface="Franklin Gothic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840163" y="0"/>
            <a:ext cx="5303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857232"/>
            <a:ext cx="378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latin typeface="Stencil" pitchFamily="82" charset="0"/>
                <a:ea typeface="맑은 고딕" pitchFamily="50" charset="-127"/>
              </a:rPr>
              <a:t>Mater Dolorosa</a:t>
            </a:r>
            <a:endParaRPr kumimoji="0" lang="ko-KR" altLang="en-US" sz="2400" dirty="0">
              <a:latin typeface="Stencil" pitchFamily="82" charset="0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5500702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Dieric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 Bouts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 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(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1420-1475)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和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itchFamily="18" charset="0"/>
              </a:rPr>
              <a:t> 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. The Seven Sorrows of M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0. The Seven Sorrows of Mary</Template>
  <TotalTime>2</TotalTime>
  <Words>398</Words>
  <Application>Microsoft Office PowerPoint</Application>
  <PresentationFormat>화면 슬라이드 쇼(4:3)</PresentationFormat>
  <Paragraphs>126</Paragraphs>
  <Slides>37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0. The Seven Sorrows of Mary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beginner</dc:creator>
  <cp:lastModifiedBy>beginner</cp:lastModifiedBy>
  <cp:revision>1</cp:revision>
  <dcterms:created xsi:type="dcterms:W3CDTF">2014-03-17T03:21:09Z</dcterms:created>
  <dcterms:modified xsi:type="dcterms:W3CDTF">2014-03-17T03:23:41Z</dcterms:modified>
</cp:coreProperties>
</file>